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7"/>
  </p:notesMasterIdLst>
  <p:sldIdLst>
    <p:sldId id="303" r:id="rId4"/>
    <p:sldId id="263" r:id="rId5"/>
    <p:sldId id="287" r:id="rId6"/>
    <p:sldId id="288" r:id="rId7"/>
    <p:sldId id="306" r:id="rId8"/>
    <p:sldId id="307" r:id="rId9"/>
    <p:sldId id="308" r:id="rId10"/>
    <p:sldId id="309" r:id="rId11"/>
    <p:sldId id="311" r:id="rId12"/>
    <p:sldId id="293" r:id="rId13"/>
    <p:sldId id="294" r:id="rId14"/>
    <p:sldId id="310" r:id="rId15"/>
    <p:sldId id="30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A8"/>
    <a:srgbClr val="FF9D00"/>
    <a:srgbClr val="F5F8FA"/>
    <a:srgbClr val="333333"/>
    <a:srgbClr val="8E5BB4"/>
    <a:srgbClr val="F235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9816" autoAdjust="0"/>
  </p:normalViewPr>
  <p:slideViewPr>
    <p:cSldViewPr snapToGrid="0">
      <p:cViewPr varScale="1">
        <p:scale>
          <a:sx n="37" d="100"/>
          <a:sy n="37" d="100"/>
        </p:scale>
        <p:origin x="60" y="3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D0E5C-9793-4A53-A7A7-FEC92AF485C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99F3-9E42-4D49-9382-0DF3A33B1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0250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26B74-300E-46B4-94FC-CD9A7D3271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831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41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93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99F3-9E42-4D49-9382-0DF3A33B11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917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26B74-300E-46B4-94FC-CD9A7D3271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053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19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95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17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99F3-9E42-4D49-9382-0DF3A33B11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528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99F3-9E42-4D49-9382-0DF3A33B11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136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99F3-9E42-4D49-9382-0DF3A33B11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299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99F3-9E42-4D49-9382-0DF3A33B11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980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99F3-9E42-4D49-9382-0DF3A33B11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26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67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52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85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9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81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11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83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8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06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62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6A5A5-53FB-4F7F-8B4D-34992969127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2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svg"/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image" Target="../media/image26.JPG"/><Relationship Id="rId10" Type="http://schemas.openxmlformats.org/officeDocument/2006/relationships/image" Target="../media/image10.sv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hyperlink" Target="https://www.youtube.com/watch?v=44D7QfMoFKc&amp;t=5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hyperlink" Target="https://www.facebook.com/finedu.gov.ge/videos/375168291790065/" TargetMode="Externa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4.jpeg"/><Relationship Id="rId5" Type="http://schemas.openxmlformats.org/officeDocument/2006/relationships/image" Target="../media/image10.png"/><Relationship Id="rId10" Type="http://schemas.openxmlformats.org/officeDocument/2006/relationships/image" Target="../media/image13.jpe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395200" cy="6858000"/>
          </a:xfrm>
          <a:prstGeom prst="rect">
            <a:avLst/>
          </a:prstGeom>
          <a:solidFill>
            <a:srgbClr val="009C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A02314-7ADB-45E1-8505-EED1E57EC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169" y="2080305"/>
            <a:ext cx="7054051" cy="2387600"/>
          </a:xfrm>
        </p:spPr>
        <p:txBody>
          <a:bodyPr anchor="ctr">
            <a:normAutofit/>
          </a:bodyPr>
          <a:lstStyle/>
          <a:p>
            <a:pPr algn="l"/>
            <a:r>
              <a:rPr lang="ka-GE" sz="4800" b="1" dirty="0" smtClean="0"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დაიცავი</a:t>
            </a:r>
            <a:r>
              <a:rPr lang="ka-GE" sz="4800" b="1" dirty="0" smtClean="0">
                <a:solidFill>
                  <a:srgbClr val="F5F8FA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 </a:t>
            </a:r>
            <a:r>
              <a:rPr lang="ka-GE" sz="4800" b="1" dirty="0">
                <a:solidFill>
                  <a:srgbClr val="F5F8FA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შენი ფული, </a:t>
            </a:r>
            <a:r>
              <a:rPr lang="ka-GE" sz="4800" b="1" dirty="0" smtClean="0"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დაიცავი</a:t>
            </a:r>
            <a:r>
              <a:rPr lang="ka-GE" sz="4800" b="1" dirty="0" smtClean="0">
                <a:solidFill>
                  <a:srgbClr val="F5F8FA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 შენი მომავალი</a:t>
            </a:r>
            <a:endParaRPr lang="en-US" sz="4800" b="1" dirty="0">
              <a:solidFill>
                <a:srgbClr val="F5F8FA"/>
              </a:solidFill>
              <a:latin typeface="Helvetica Neue LT GEO 65 Medium" panose="020B0604020202020204" pitchFamily="2" charset="0"/>
              <a:cs typeface="Helvetica Neue LT GEO 65 Medium" panose="020B06040202020202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363" y="5782909"/>
            <a:ext cx="3058037" cy="10750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0D7F48-F217-4227-88CB-AD6FBBF802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036" y="1853268"/>
            <a:ext cx="4018685" cy="2841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3FDDB9-DF34-4966-8AA7-19F80685CF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750" y="6002610"/>
            <a:ext cx="1727514" cy="63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1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962775" y="1205607"/>
            <a:ext cx="10266450" cy="816668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400" dirty="0">
                <a:solidFill>
                  <a:srgbClr val="009CA8"/>
                </a:solidFill>
                <a:latin typeface="+mj-lt"/>
              </a:rPr>
              <a:t>დაზოგვა და ხარჯვა მნიშვნელოვანი ფინანსური გადაწყვეტილებებია</a:t>
            </a:r>
            <a:endParaRPr lang="en-US" sz="2400" dirty="0">
              <a:solidFill>
                <a:srgbClr val="009CA8"/>
              </a:solidFill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006" y="2291265"/>
            <a:ext cx="3062502" cy="3421684"/>
          </a:xfrm>
          <a:prstGeom prst="rect">
            <a:avLst/>
          </a:prstGeom>
        </p:spPr>
      </p:pic>
      <p:sp>
        <p:nvSpPr>
          <p:cNvPr id="11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684180" y="2740094"/>
            <a:ext cx="6016608" cy="816668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400" dirty="0">
                <a:solidFill>
                  <a:srgbClr val="009CA8"/>
                </a:solidFill>
                <a:latin typeface="+mj-lt"/>
              </a:rPr>
              <a:t>ფინანსების მართვა - მიზნის მისაღწევად</a:t>
            </a:r>
            <a:endParaRPr lang="en-US" sz="2400" dirty="0">
              <a:solidFill>
                <a:srgbClr val="009CA8"/>
              </a:solidFill>
              <a:latin typeface="+mj-lt"/>
            </a:endParaRPr>
          </a:p>
        </p:txBody>
      </p:sp>
      <p:sp>
        <p:nvSpPr>
          <p:cNvPr id="12" name="Freeform: Shape 16">
            <a:extLst>
              <a:ext uri="{FF2B5EF4-FFF2-40B4-BE49-F238E27FC236}">
                <a16:creationId xmlns:a16="http://schemas.microsoft.com/office/drawing/2014/main" id="{B4D425FD-8E4C-44A4-BDD3-7459F184CA12}"/>
              </a:ext>
            </a:extLst>
          </p:cNvPr>
          <p:cNvSpPr/>
          <p:nvPr/>
        </p:nvSpPr>
        <p:spPr>
          <a:xfrm>
            <a:off x="4012436" y="4587580"/>
            <a:ext cx="2457286" cy="946168"/>
          </a:xfrm>
          <a:custGeom>
            <a:avLst/>
            <a:gdLst>
              <a:gd name="connsiteX0" fmla="*/ 556063 w 2016751"/>
              <a:gd name="connsiteY0" fmla="*/ 37862 h 946168"/>
              <a:gd name="connsiteX1" fmla="*/ 120634 w 2016751"/>
              <a:gd name="connsiteY1" fmla="*/ 124948 h 946168"/>
              <a:gd name="connsiteX2" fmla="*/ 4520 w 2016751"/>
              <a:gd name="connsiteY2" fmla="*/ 444262 h 946168"/>
              <a:gd name="connsiteX3" fmla="*/ 236748 w 2016751"/>
              <a:gd name="connsiteY3" fmla="*/ 763577 h 946168"/>
              <a:gd name="connsiteX4" fmla="*/ 1281777 w 2016751"/>
              <a:gd name="connsiteY4" fmla="*/ 937748 h 946168"/>
              <a:gd name="connsiteX5" fmla="*/ 2007491 w 2016751"/>
              <a:gd name="connsiteY5" fmla="*/ 502320 h 946168"/>
              <a:gd name="connsiteX6" fmla="*/ 1615605 w 2016751"/>
              <a:gd name="connsiteY6" fmla="*/ 37862 h 946168"/>
              <a:gd name="connsiteX7" fmla="*/ 556063 w 2016751"/>
              <a:gd name="connsiteY7" fmla="*/ 37862 h 946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6751" h="946168">
                <a:moveTo>
                  <a:pt x="556063" y="37862"/>
                </a:moveTo>
                <a:cubicBezTo>
                  <a:pt x="306901" y="52376"/>
                  <a:pt x="212558" y="57215"/>
                  <a:pt x="120634" y="124948"/>
                </a:cubicBezTo>
                <a:cubicBezTo>
                  <a:pt x="28710" y="192681"/>
                  <a:pt x="-14832" y="337824"/>
                  <a:pt x="4520" y="444262"/>
                </a:cubicBezTo>
                <a:cubicBezTo>
                  <a:pt x="23872" y="550700"/>
                  <a:pt x="23872" y="681329"/>
                  <a:pt x="236748" y="763577"/>
                </a:cubicBezTo>
                <a:cubicBezTo>
                  <a:pt x="449624" y="845825"/>
                  <a:pt x="986653" y="981291"/>
                  <a:pt x="1281777" y="937748"/>
                </a:cubicBezTo>
                <a:cubicBezTo>
                  <a:pt x="1576901" y="894205"/>
                  <a:pt x="1951853" y="652301"/>
                  <a:pt x="2007491" y="502320"/>
                </a:cubicBezTo>
                <a:cubicBezTo>
                  <a:pt x="2063129" y="352339"/>
                  <a:pt x="1859929" y="115272"/>
                  <a:pt x="1615605" y="37862"/>
                </a:cubicBezTo>
                <a:cubicBezTo>
                  <a:pt x="1371281" y="-39548"/>
                  <a:pt x="805225" y="23348"/>
                  <a:pt x="556063" y="37862"/>
                </a:cubicBezTo>
                <a:close/>
              </a:path>
            </a:pathLst>
          </a:custGeom>
          <a:noFill/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>
                <a:solidFill>
                  <a:srgbClr val="8E5BB4"/>
                </a:solidFill>
                <a:latin typeface="+mj-lt"/>
              </a:rPr>
              <a:t>საჭიროება</a:t>
            </a:r>
            <a:endParaRPr lang="en-US" sz="2400" dirty="0">
              <a:solidFill>
                <a:srgbClr val="8E5BB4"/>
              </a:solidFill>
              <a:latin typeface="+mj-lt"/>
            </a:endParaRPr>
          </a:p>
        </p:txBody>
      </p:sp>
      <p:sp>
        <p:nvSpPr>
          <p:cNvPr id="14" name="Freeform: Shape 18">
            <a:extLst>
              <a:ext uri="{FF2B5EF4-FFF2-40B4-BE49-F238E27FC236}">
                <a16:creationId xmlns:a16="http://schemas.microsoft.com/office/drawing/2014/main" id="{143E51D7-C8B5-4C42-9FFE-33358055892F}"/>
              </a:ext>
            </a:extLst>
          </p:cNvPr>
          <p:cNvSpPr/>
          <p:nvPr/>
        </p:nvSpPr>
        <p:spPr>
          <a:xfrm>
            <a:off x="6666735" y="4790862"/>
            <a:ext cx="2051499" cy="846567"/>
          </a:xfrm>
          <a:custGeom>
            <a:avLst/>
            <a:gdLst>
              <a:gd name="connsiteX0" fmla="*/ 327822 w 2971202"/>
              <a:gd name="connsiteY0" fmla="*/ 121556 h 971086"/>
              <a:gd name="connsiteX1" fmla="*/ 52051 w 2971202"/>
              <a:gd name="connsiteY1" fmla="*/ 368299 h 971086"/>
              <a:gd name="connsiteX2" fmla="*/ 52051 w 2971202"/>
              <a:gd name="connsiteY2" fmla="*/ 832756 h 971086"/>
              <a:gd name="connsiteX3" fmla="*/ 589079 w 2971202"/>
              <a:gd name="connsiteY3" fmla="*/ 963385 h 971086"/>
              <a:gd name="connsiteX4" fmla="*/ 1880851 w 2971202"/>
              <a:gd name="connsiteY4" fmla="*/ 948871 h 971086"/>
              <a:gd name="connsiteX5" fmla="*/ 2795251 w 2971202"/>
              <a:gd name="connsiteY5" fmla="*/ 890813 h 971086"/>
              <a:gd name="connsiteX6" fmla="*/ 2969422 w 2971202"/>
              <a:gd name="connsiteY6" fmla="*/ 527956 h 971086"/>
              <a:gd name="connsiteX7" fmla="*/ 2838793 w 2971202"/>
              <a:gd name="connsiteY7" fmla="*/ 165099 h 971086"/>
              <a:gd name="connsiteX8" fmla="*/ 2200165 w 2971202"/>
              <a:gd name="connsiteY8" fmla="*/ 48985 h 971086"/>
              <a:gd name="connsiteX9" fmla="*/ 1503479 w 2971202"/>
              <a:gd name="connsiteY9" fmla="*/ 5442 h 971086"/>
              <a:gd name="connsiteX10" fmla="*/ 864851 w 2971202"/>
              <a:gd name="connsiteY10" fmla="*/ 5442 h 971086"/>
              <a:gd name="connsiteX11" fmla="*/ 472965 w 2971202"/>
              <a:gd name="connsiteY11" fmla="*/ 48985 h 971086"/>
              <a:gd name="connsiteX12" fmla="*/ 327822 w 2971202"/>
              <a:gd name="connsiteY12" fmla="*/ 121556 h 97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71202" h="971086">
                <a:moveTo>
                  <a:pt x="327822" y="121556"/>
                </a:moveTo>
                <a:cubicBezTo>
                  <a:pt x="257670" y="174775"/>
                  <a:pt x="98013" y="249766"/>
                  <a:pt x="52051" y="368299"/>
                </a:cubicBezTo>
                <a:cubicBezTo>
                  <a:pt x="6089" y="486832"/>
                  <a:pt x="-37454" y="733575"/>
                  <a:pt x="52051" y="832756"/>
                </a:cubicBezTo>
                <a:cubicBezTo>
                  <a:pt x="141556" y="931937"/>
                  <a:pt x="284279" y="944033"/>
                  <a:pt x="589079" y="963385"/>
                </a:cubicBezTo>
                <a:cubicBezTo>
                  <a:pt x="893879" y="982738"/>
                  <a:pt x="1513156" y="960966"/>
                  <a:pt x="1880851" y="948871"/>
                </a:cubicBezTo>
                <a:cubicBezTo>
                  <a:pt x="2248546" y="936776"/>
                  <a:pt x="2613823" y="960965"/>
                  <a:pt x="2795251" y="890813"/>
                </a:cubicBezTo>
                <a:cubicBezTo>
                  <a:pt x="2976679" y="820661"/>
                  <a:pt x="2962165" y="648908"/>
                  <a:pt x="2969422" y="527956"/>
                </a:cubicBezTo>
                <a:cubicBezTo>
                  <a:pt x="2976679" y="407004"/>
                  <a:pt x="2967003" y="244928"/>
                  <a:pt x="2838793" y="165099"/>
                </a:cubicBezTo>
                <a:cubicBezTo>
                  <a:pt x="2710584" y="85270"/>
                  <a:pt x="2422717" y="75595"/>
                  <a:pt x="2200165" y="48985"/>
                </a:cubicBezTo>
                <a:cubicBezTo>
                  <a:pt x="1977613" y="22375"/>
                  <a:pt x="1726031" y="12699"/>
                  <a:pt x="1503479" y="5442"/>
                </a:cubicBezTo>
                <a:cubicBezTo>
                  <a:pt x="1280927" y="-1815"/>
                  <a:pt x="1036603" y="-1815"/>
                  <a:pt x="864851" y="5442"/>
                </a:cubicBezTo>
                <a:cubicBezTo>
                  <a:pt x="693099" y="12699"/>
                  <a:pt x="555213" y="29633"/>
                  <a:pt x="472965" y="48985"/>
                </a:cubicBezTo>
                <a:cubicBezTo>
                  <a:pt x="390717" y="68337"/>
                  <a:pt x="397974" y="68337"/>
                  <a:pt x="327822" y="121556"/>
                </a:cubicBezTo>
                <a:close/>
              </a:path>
            </a:pathLst>
          </a:custGeom>
          <a:noFill/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>
                <a:solidFill>
                  <a:srgbClr val="8E5BB4"/>
                </a:solidFill>
                <a:latin typeface="+mj-lt"/>
              </a:rPr>
              <a:t>სურვილები</a:t>
            </a:r>
            <a:endParaRPr lang="en-US" sz="2400" dirty="0">
              <a:solidFill>
                <a:srgbClr val="8E5BB4"/>
              </a:solidFill>
              <a:latin typeface="+mj-lt"/>
            </a:endParaRPr>
          </a:p>
        </p:txBody>
      </p:sp>
      <p:pic>
        <p:nvPicPr>
          <p:cNvPr id="15" name="Graphic 21" descr="Line arrow Slight curve">
            <a:extLst>
              <a:ext uri="{FF2B5EF4-FFF2-40B4-BE49-F238E27FC236}">
                <a16:creationId xmlns:a16="http://schemas.microsoft.com/office/drawing/2014/main" id="{112A23F2-B8D4-4892-AC4D-926FEB6640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7826359">
            <a:off x="5401643" y="3847739"/>
            <a:ext cx="1025797" cy="565720"/>
          </a:xfrm>
          <a:prstGeom prst="rect">
            <a:avLst/>
          </a:prstGeom>
        </p:spPr>
      </p:pic>
      <p:sp>
        <p:nvSpPr>
          <p:cNvPr id="16" name="Freeform: Shape 17">
            <a:extLst>
              <a:ext uri="{FF2B5EF4-FFF2-40B4-BE49-F238E27FC236}">
                <a16:creationId xmlns:a16="http://schemas.microsoft.com/office/drawing/2014/main" id="{A0C071E4-423A-4EB1-B6E7-BF191DD45D68}"/>
              </a:ext>
            </a:extLst>
          </p:cNvPr>
          <p:cNvSpPr/>
          <p:nvPr/>
        </p:nvSpPr>
        <p:spPr>
          <a:xfrm>
            <a:off x="9188731" y="4592686"/>
            <a:ext cx="2455279" cy="814279"/>
          </a:xfrm>
          <a:custGeom>
            <a:avLst/>
            <a:gdLst>
              <a:gd name="connsiteX0" fmla="*/ 356556 w 2267583"/>
              <a:gd name="connsiteY0" fmla="*/ 12364 h 860833"/>
              <a:gd name="connsiteX1" fmla="*/ 37242 w 2267583"/>
              <a:gd name="connsiteY1" fmla="*/ 113964 h 860833"/>
              <a:gd name="connsiteX2" fmla="*/ 37242 w 2267583"/>
              <a:gd name="connsiteY2" fmla="*/ 433278 h 860833"/>
              <a:gd name="connsiteX3" fmla="*/ 313013 w 2267583"/>
              <a:gd name="connsiteY3" fmla="*/ 810649 h 860833"/>
              <a:gd name="connsiteX4" fmla="*/ 1329013 w 2267583"/>
              <a:gd name="connsiteY4" fmla="*/ 839678 h 860833"/>
              <a:gd name="connsiteX5" fmla="*/ 2127299 w 2267583"/>
              <a:gd name="connsiteY5" fmla="*/ 650992 h 860833"/>
              <a:gd name="connsiteX6" fmla="*/ 2257927 w 2267583"/>
              <a:gd name="connsiteY6" fmla="*/ 389735 h 860833"/>
              <a:gd name="connsiteX7" fmla="*/ 2011185 w 2267583"/>
              <a:gd name="connsiteY7" fmla="*/ 26878 h 860833"/>
              <a:gd name="connsiteX8" fmla="*/ 1474156 w 2267583"/>
              <a:gd name="connsiteY8" fmla="*/ 26878 h 860833"/>
              <a:gd name="connsiteX9" fmla="*/ 356556 w 2267583"/>
              <a:gd name="connsiteY9" fmla="*/ 12364 h 860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67583" h="860833">
                <a:moveTo>
                  <a:pt x="356556" y="12364"/>
                </a:moveTo>
                <a:cubicBezTo>
                  <a:pt x="223508" y="28088"/>
                  <a:pt x="90461" y="43812"/>
                  <a:pt x="37242" y="113964"/>
                </a:cubicBezTo>
                <a:cubicBezTo>
                  <a:pt x="-15977" y="184116"/>
                  <a:pt x="-8720" y="317164"/>
                  <a:pt x="37242" y="433278"/>
                </a:cubicBezTo>
                <a:cubicBezTo>
                  <a:pt x="83204" y="549392"/>
                  <a:pt x="97718" y="742916"/>
                  <a:pt x="313013" y="810649"/>
                </a:cubicBezTo>
                <a:cubicBezTo>
                  <a:pt x="528308" y="878382"/>
                  <a:pt x="1026632" y="866288"/>
                  <a:pt x="1329013" y="839678"/>
                </a:cubicBezTo>
                <a:cubicBezTo>
                  <a:pt x="1631394" y="813069"/>
                  <a:pt x="1972480" y="725982"/>
                  <a:pt x="2127299" y="650992"/>
                </a:cubicBezTo>
                <a:cubicBezTo>
                  <a:pt x="2282118" y="576002"/>
                  <a:pt x="2277279" y="493754"/>
                  <a:pt x="2257927" y="389735"/>
                </a:cubicBezTo>
                <a:cubicBezTo>
                  <a:pt x="2238575" y="285716"/>
                  <a:pt x="2141814" y="87354"/>
                  <a:pt x="2011185" y="26878"/>
                </a:cubicBezTo>
                <a:cubicBezTo>
                  <a:pt x="1880557" y="-33598"/>
                  <a:pt x="1474156" y="26878"/>
                  <a:pt x="1474156" y="26878"/>
                </a:cubicBezTo>
                <a:lnTo>
                  <a:pt x="356556" y="12364"/>
                </a:lnTo>
                <a:close/>
              </a:path>
            </a:pathLst>
          </a:custGeom>
          <a:noFill/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>
                <a:solidFill>
                  <a:srgbClr val="8E5BB4"/>
                </a:solidFill>
                <a:latin typeface="+mj-lt"/>
                <a:cs typeface="FiraGO" panose="020B0503050000020004" pitchFamily="34" charset="0"/>
              </a:rPr>
              <a:t>დანაზოგი</a:t>
            </a:r>
            <a:endParaRPr lang="en-US" sz="2400" dirty="0">
              <a:solidFill>
                <a:srgbClr val="8E5BB4"/>
              </a:solidFill>
              <a:latin typeface="+mj-lt"/>
              <a:cs typeface="FiraGO" panose="020B0503050000020004" pitchFamily="34" charset="0"/>
            </a:endParaRPr>
          </a:p>
        </p:txBody>
      </p:sp>
      <p:pic>
        <p:nvPicPr>
          <p:cNvPr id="17" name="Graphic 23" descr="Line arrow Slight curve">
            <a:extLst>
              <a:ext uri="{FF2B5EF4-FFF2-40B4-BE49-F238E27FC236}">
                <a16:creationId xmlns:a16="http://schemas.microsoft.com/office/drawing/2014/main" id="{43C7AD1A-122A-413D-AED6-60BF35ED0B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977553" flipV="1">
            <a:off x="7258114" y="3884558"/>
            <a:ext cx="931241" cy="699723"/>
          </a:xfrm>
          <a:prstGeom prst="rect">
            <a:avLst/>
          </a:prstGeom>
        </p:spPr>
      </p:pic>
      <p:pic>
        <p:nvPicPr>
          <p:cNvPr id="18" name="Graphic 24" descr="Line arrow Slight curve">
            <a:extLst>
              <a:ext uri="{FF2B5EF4-FFF2-40B4-BE49-F238E27FC236}">
                <a16:creationId xmlns:a16="http://schemas.microsoft.com/office/drawing/2014/main" id="{908E0C9A-6331-4B4F-8ECB-4B7F71031B1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3000270" flipH="1">
            <a:off x="9083404" y="3628391"/>
            <a:ext cx="916223" cy="803250"/>
          </a:xfrm>
          <a:prstGeom prst="rect">
            <a:avLst/>
          </a:prstGeom>
        </p:spPr>
      </p:pic>
      <p:pic>
        <p:nvPicPr>
          <p:cNvPr id="20" name="Content Placeholder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7" y="6254337"/>
            <a:ext cx="946520" cy="584057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414524" y="1"/>
            <a:ext cx="11353800" cy="8385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3200" b="1" dirty="0" smtClean="0">
                <a:solidFill>
                  <a:srgbClr val="009CA8"/>
                </a:solidFill>
                <a:latin typeface="Helvetica Neue LT GEO 65 Medium" pitchFamily="2" charset="0"/>
                <a:cs typeface="Helvetica Neue LT GEO 65 Medium" pitchFamily="2" charset="0"/>
              </a:rPr>
              <a:t>რას ნიშნავს </a:t>
            </a:r>
            <a:r>
              <a:rPr lang="ka-GE" sz="3200" b="1" dirty="0" smtClean="0">
                <a:solidFill>
                  <a:prstClr val="black"/>
                </a:solidFill>
                <a:latin typeface="Helvetica Neue LT GEO 65 Medium" pitchFamily="2" charset="0"/>
                <a:cs typeface="Helvetica Neue LT GEO 65 Medium" pitchFamily="2" charset="0"/>
              </a:rPr>
              <a:t>ფულის მართვა</a:t>
            </a:r>
            <a:r>
              <a:rPr lang="ka-GE" sz="3200" b="1" dirty="0" smtClean="0">
                <a:solidFill>
                  <a:srgbClr val="009CA8"/>
                </a:solidFill>
                <a:latin typeface="Helvetica Neue LT GEO 65 Medium" pitchFamily="2" charset="0"/>
                <a:cs typeface="Helvetica Neue LT GEO 65 Medium" pitchFamily="2" charset="0"/>
              </a:rPr>
              <a:t>?</a:t>
            </a:r>
            <a:endParaRPr lang="ka-GE" sz="3200" b="1" dirty="0">
              <a:solidFill>
                <a:srgbClr val="009CA8"/>
              </a:solidFill>
              <a:latin typeface="Helvetica Neue LT GEO 65 Medium" pitchFamily="2" charset="0"/>
              <a:cs typeface="Helvetica Neue LT GEO 65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98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39">
            <a:extLst>
              <a:ext uri="{FF2B5EF4-FFF2-40B4-BE49-F238E27FC236}">
                <a16:creationId xmlns:a16="http://schemas.microsoft.com/office/drawing/2014/main" id="{C9CECDEB-1A78-454F-BF9A-7560C6818317}"/>
              </a:ext>
            </a:extLst>
          </p:cNvPr>
          <p:cNvSpPr/>
          <p:nvPr/>
        </p:nvSpPr>
        <p:spPr>
          <a:xfrm>
            <a:off x="935983" y="1382942"/>
            <a:ext cx="5160017" cy="1065343"/>
          </a:xfrm>
          <a:prstGeom prst="roundRect">
            <a:avLst/>
          </a:prstGeom>
          <a:noFill/>
          <a:ln w="28575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9CA8"/>
                </a:solidFill>
                <a:latin typeface="Sylfaen" panose="010A0502050306030303" pitchFamily="18" charset="0"/>
                <a:cs typeface="Helvetica Neue LT GEO 65 Medium" panose="020B0604020202020204" pitchFamily="2" charset="0"/>
              </a:rPr>
              <a:t>გ</a:t>
            </a:r>
            <a:r>
              <a:rPr lang="ka-GE" sz="2400" dirty="0" smtClean="0">
                <a:solidFill>
                  <a:srgbClr val="009CA8"/>
                </a:solidFill>
                <a:latin typeface="Sylfaen" panose="010A0502050306030303" pitchFamily="18" charset="0"/>
                <a:cs typeface="Helvetica Neue LT GEO 65 Medium" panose="020B0604020202020204" pitchFamily="2" charset="0"/>
              </a:rPr>
              <a:t>აქვთ ფინანსური მიზანი?</a:t>
            </a:r>
            <a:endParaRPr lang="ka-GE" sz="2400" dirty="0">
              <a:solidFill>
                <a:srgbClr val="009CA8"/>
              </a:solidFill>
              <a:latin typeface="Sylfaen" panose="010A0502050306030303" pitchFamily="18" charset="0"/>
              <a:cs typeface="Helvetica Neue LT GEO 65 Medium" panose="020B0604020202020204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9317" y="1965473"/>
            <a:ext cx="3240360" cy="2773526"/>
          </a:xfrm>
          <a:prstGeom prst="rect">
            <a:avLst/>
          </a:prstGeom>
          <a:ln w="28575">
            <a:solidFill>
              <a:srgbClr val="F5F8FA"/>
            </a:solidFill>
            <a:prstDash val="sysDot"/>
          </a:ln>
        </p:spPr>
      </p:pic>
      <p:sp>
        <p:nvSpPr>
          <p:cNvPr id="11" name="Rectangle: Rounded Corners 39">
            <a:extLst>
              <a:ext uri="{FF2B5EF4-FFF2-40B4-BE49-F238E27FC236}">
                <a16:creationId xmlns:a16="http://schemas.microsoft.com/office/drawing/2014/main" id="{C9CECDEB-1A78-454F-BF9A-7560C6818317}"/>
              </a:ext>
            </a:extLst>
          </p:cNvPr>
          <p:cNvSpPr/>
          <p:nvPr/>
        </p:nvSpPr>
        <p:spPr>
          <a:xfrm>
            <a:off x="935983" y="2898623"/>
            <a:ext cx="5160017" cy="1065343"/>
          </a:xfrm>
          <a:prstGeom prst="roundRect">
            <a:avLst/>
          </a:prstGeom>
          <a:noFill/>
          <a:ln w="28575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9CA8"/>
                </a:solidFill>
                <a:latin typeface="Sylfaen" panose="010A0502050306030303" pitchFamily="18" charset="0"/>
                <a:cs typeface="Helvetica Neue LT GEO 65 Medium" panose="020B0604020202020204" pitchFamily="2" charset="0"/>
              </a:rPr>
              <a:t>რ</a:t>
            </a:r>
            <a:r>
              <a:rPr lang="ka-GE" sz="2400" dirty="0" smtClean="0">
                <a:solidFill>
                  <a:srgbClr val="009CA8"/>
                </a:solidFill>
                <a:latin typeface="Sylfaen" panose="010A0502050306030303" pitchFamily="18" charset="0"/>
                <a:cs typeface="Helvetica Neue LT GEO 65 Medium" panose="020B0604020202020204" pitchFamily="2" charset="0"/>
              </a:rPr>
              <a:t>ა არის საჭირო, რომ მივაღწიოთ ფინანსურ მიზანს?</a:t>
            </a:r>
            <a:endParaRPr lang="ka-GE" sz="2400" dirty="0">
              <a:solidFill>
                <a:srgbClr val="009CA8"/>
              </a:solidFill>
              <a:latin typeface="Sylfaen" panose="010A0502050306030303" pitchFamily="18" charset="0"/>
              <a:cs typeface="Helvetica Neue LT GEO 65 Medium" panose="020B0604020202020204" pitchFamily="2" charset="0"/>
            </a:endParaRPr>
          </a:p>
        </p:txBody>
      </p:sp>
      <p:sp>
        <p:nvSpPr>
          <p:cNvPr id="12" name="Rectangle: Rounded Corners 39">
            <a:extLst>
              <a:ext uri="{FF2B5EF4-FFF2-40B4-BE49-F238E27FC236}">
                <a16:creationId xmlns:a16="http://schemas.microsoft.com/office/drawing/2014/main" id="{C9CECDEB-1A78-454F-BF9A-7560C6818317}"/>
              </a:ext>
            </a:extLst>
          </p:cNvPr>
          <p:cNvSpPr/>
          <p:nvPr/>
        </p:nvSpPr>
        <p:spPr>
          <a:xfrm>
            <a:off x="935983" y="4414304"/>
            <a:ext cx="5160017" cy="1065343"/>
          </a:xfrm>
          <a:prstGeom prst="roundRect">
            <a:avLst/>
          </a:prstGeom>
          <a:noFill/>
          <a:ln w="28575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9CA8"/>
                </a:solidFill>
                <a:latin typeface="Sylfaen" panose="010A0502050306030303" pitchFamily="18" charset="0"/>
                <a:cs typeface="Helvetica Neue LT GEO 65 Medium" panose="020B0604020202020204" pitchFamily="2" charset="0"/>
              </a:rPr>
              <a:t>ა</a:t>
            </a:r>
            <a:r>
              <a:rPr lang="ka-GE" sz="2400" dirty="0" smtClean="0">
                <a:solidFill>
                  <a:srgbClr val="009CA8"/>
                </a:solidFill>
                <a:latin typeface="Sylfaen" panose="010A0502050306030303" pitchFamily="18" charset="0"/>
                <a:cs typeface="Helvetica Neue LT GEO 65 Medium" panose="020B0604020202020204" pitchFamily="2" charset="0"/>
              </a:rPr>
              <a:t>დვილია დაზოგვა და ჭკვიანურად ხარჯვა?</a:t>
            </a:r>
            <a:endParaRPr lang="ka-GE" sz="2400" dirty="0">
              <a:solidFill>
                <a:srgbClr val="009CA8"/>
              </a:solidFill>
              <a:latin typeface="Sylfaen" panose="010A0502050306030303" pitchFamily="18" charset="0"/>
              <a:cs typeface="Helvetica Neue LT GEO 65 Medium" panose="020B0604020202020204" pitchFamily="2" charset="0"/>
            </a:endParaRPr>
          </a:p>
        </p:txBody>
      </p:sp>
      <p:pic>
        <p:nvPicPr>
          <p:cNvPr id="15" name="Content Placeholder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7" y="6254337"/>
            <a:ext cx="946520" cy="584057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414524" y="1"/>
            <a:ext cx="11353800" cy="8385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3200" b="1" dirty="0" smtClean="0">
                <a:solidFill>
                  <a:prstClr val="black"/>
                </a:solidFill>
                <a:latin typeface="Helvetica Neue LT GEO 65 Medium" pitchFamily="2" charset="0"/>
                <a:cs typeface="Helvetica Neue LT GEO 65 Medium" pitchFamily="2" charset="0"/>
              </a:rPr>
              <a:t>ფინანსური </a:t>
            </a:r>
            <a:r>
              <a:rPr lang="ka-GE" sz="3200" b="1" dirty="0" smtClean="0">
                <a:solidFill>
                  <a:srgbClr val="009CA8"/>
                </a:solidFill>
                <a:latin typeface="Helvetica Neue LT GEO 65 Medium" pitchFamily="2" charset="0"/>
                <a:cs typeface="Helvetica Neue LT GEO 65 Medium" pitchFamily="2" charset="0"/>
              </a:rPr>
              <a:t>მიზნები</a:t>
            </a:r>
            <a:endParaRPr lang="ka-GE" sz="3200" b="1" dirty="0">
              <a:solidFill>
                <a:srgbClr val="009CA8"/>
              </a:solidFill>
              <a:latin typeface="Helvetica Neue LT GEO 65 Medium" pitchFamily="2" charset="0"/>
              <a:cs typeface="Helvetica Neue LT GEO 65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13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029" y="2592150"/>
            <a:ext cx="5964790" cy="3365608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5423912" y="5714014"/>
            <a:ext cx="1335024" cy="487489"/>
          </a:xfrm>
          <a:prstGeom prst="roundRect">
            <a:avLst/>
          </a:prstGeom>
          <a:solidFill>
            <a:srgbClr val="F5F8FA"/>
          </a:solidFill>
          <a:ln>
            <a:solidFill>
              <a:srgbClr val="FF9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  <a:hlinkClick r:id="rId7"/>
              </a:rPr>
              <a:t>ვიდეო</a:t>
            </a:r>
            <a:endParaRPr kumimoji="0" lang="ka-GE" sz="1800" b="1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</p:txBody>
      </p:sp>
      <p:pic>
        <p:nvPicPr>
          <p:cNvPr id="15" name="Content Placeholder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7" y="6254337"/>
            <a:ext cx="946520" cy="584057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14524" y="0"/>
            <a:ext cx="11353800" cy="1325563"/>
          </a:xfrm>
        </p:spPr>
        <p:txBody>
          <a:bodyPr>
            <a:normAutofit/>
          </a:bodyPr>
          <a:lstStyle/>
          <a:p>
            <a:r>
              <a:rPr lang="ka-GE" sz="3200" b="1" dirty="0" smtClean="0">
                <a:solidFill>
                  <a:prstClr val="black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„დაიცავი</a:t>
            </a:r>
            <a:r>
              <a:rPr lang="ka-GE" sz="3200" b="1" dirty="0" smtClean="0">
                <a:solidFill>
                  <a:srgbClr val="F5F8FA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 </a:t>
            </a:r>
            <a:r>
              <a:rPr lang="ka-GE" sz="3200" b="1" dirty="0">
                <a:solidFill>
                  <a:srgbClr val="009CA8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შენი ფული, </a:t>
            </a:r>
            <a:r>
              <a:rPr lang="ka-GE" sz="3200" b="1" dirty="0">
                <a:solidFill>
                  <a:prstClr val="black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დაიცავი</a:t>
            </a:r>
            <a:r>
              <a:rPr lang="ka-GE" sz="3200" b="1" dirty="0">
                <a:solidFill>
                  <a:srgbClr val="F5F8FA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 </a:t>
            </a:r>
            <a:r>
              <a:rPr lang="ka-GE" sz="3200" b="1" dirty="0">
                <a:solidFill>
                  <a:srgbClr val="009CA8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შენი </a:t>
            </a:r>
            <a:r>
              <a:rPr lang="ka-GE" sz="3200" b="1" dirty="0" smtClean="0">
                <a:solidFill>
                  <a:srgbClr val="009CA8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მომავალი</a:t>
            </a:r>
            <a:r>
              <a:rPr lang="ka-GE" sz="3200" b="1" dirty="0" smtClean="0"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“</a:t>
            </a:r>
            <a:endParaRPr lang="ka-GE" sz="3200" dirty="0"/>
          </a:p>
        </p:txBody>
      </p:sp>
      <p:sp>
        <p:nvSpPr>
          <p:cNvPr id="17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1769759" y="1412511"/>
            <a:ext cx="8643327" cy="1169426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1" i="0" u="none" strike="noStrike" kern="1200" cap="none" spc="0" normalizeH="0" baseline="0" noProof="0" dirty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მარტივია პირადი ინფორმაციის დაცვა და საბანკო ბარათის მოფრთხილება?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94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114300" y="0"/>
            <a:ext cx="12395200" cy="6858000"/>
          </a:xfrm>
          <a:prstGeom prst="rect">
            <a:avLst/>
          </a:prstGeom>
          <a:solidFill>
            <a:srgbClr val="009C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A02314-7ADB-45E1-8505-EED1E57EC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7552" y="805888"/>
            <a:ext cx="8151495" cy="1038906"/>
          </a:xfrm>
        </p:spPr>
        <p:txBody>
          <a:bodyPr>
            <a:normAutofit fontScale="90000"/>
          </a:bodyPr>
          <a:lstStyle/>
          <a:p>
            <a:pPr algn="l"/>
            <a:r>
              <a:rPr lang="ka-GE" sz="4400" b="1" dirty="0">
                <a:solidFill>
                  <a:srgbClr val="F5F8FA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მადლობა ყურადღებისთვის!</a:t>
            </a:r>
            <a:endParaRPr lang="en-US" sz="4400" b="1" dirty="0">
              <a:solidFill>
                <a:srgbClr val="F5F8FA"/>
              </a:solidFill>
              <a:latin typeface="FiraGO" panose="020B0503050000020004" pitchFamily="34" charset="0"/>
              <a:cs typeface="FiraGO" panose="020B05030500000200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054" y="5846044"/>
            <a:ext cx="2465556" cy="8667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0D7F48-F217-4227-88CB-AD6FBBF802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801" y="1897061"/>
            <a:ext cx="4018685" cy="2841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3FDDB9-DF34-4966-8AA7-19F80685CF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377" y="6023179"/>
            <a:ext cx="1392817" cy="51252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01CF2DA-D16C-4C3A-95E7-33D989BEB436}"/>
              </a:ext>
            </a:extLst>
          </p:cNvPr>
          <p:cNvSpPr txBox="1">
            <a:spLocks/>
          </p:cNvSpPr>
          <p:nvPr/>
        </p:nvSpPr>
        <p:spPr>
          <a:xfrm>
            <a:off x="1897067" y="4658979"/>
            <a:ext cx="8372464" cy="641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3600" dirty="0" smtClean="0">
                <a:solidFill>
                  <a:srgbClr val="333333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დაიცავი</a:t>
            </a:r>
            <a:r>
              <a:rPr kumimoji="0" lang="ka-G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FiraGO" panose="020B0503050000020004" pitchFamily="34" charset="0"/>
                <a:ea typeface="+mj-ea"/>
                <a:cs typeface="FiraGO" panose="020B0503050000020004" pitchFamily="34" charset="0"/>
              </a:rPr>
              <a:t> </a:t>
            </a:r>
            <a:r>
              <a:rPr kumimoji="0" lang="ka-GE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FiraGO" panose="020B0503050000020004" pitchFamily="34" charset="0"/>
                <a:ea typeface="+mj-ea"/>
                <a:cs typeface="FiraGO" panose="020B0503050000020004" pitchFamily="34" charset="0"/>
              </a:rPr>
              <a:t>შენი ფული</a:t>
            </a:r>
            <a:r>
              <a:rPr kumimoji="0" lang="ka-GE" sz="3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FiraGO" panose="020B0503050000020004" pitchFamily="34" charset="0"/>
                <a:ea typeface="+mj-ea"/>
                <a:cs typeface="FiraGO" panose="020B0503050000020004" pitchFamily="34" charset="0"/>
              </a:rPr>
              <a:t>, </a:t>
            </a:r>
            <a:r>
              <a:rPr lang="ka-GE" sz="3600" noProof="0" smtClean="0">
                <a:solidFill>
                  <a:srgbClr val="333333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დაიცავი</a:t>
            </a:r>
            <a:r>
              <a:rPr kumimoji="0" lang="ka-GE" sz="36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FiraGO" panose="020B0503050000020004" pitchFamily="34" charset="0"/>
                <a:ea typeface="+mj-ea"/>
                <a:cs typeface="FiraGO" panose="020B0503050000020004" pitchFamily="34" charset="0"/>
              </a:rPr>
              <a:t> </a:t>
            </a:r>
            <a:r>
              <a:rPr kumimoji="0" lang="ka-G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FiraGO" panose="020B0503050000020004" pitchFamily="34" charset="0"/>
                <a:ea typeface="+mj-ea"/>
                <a:cs typeface="FiraGO" panose="020B0503050000020004" pitchFamily="34" charset="0"/>
              </a:rPr>
              <a:t>შენი მომავალი</a:t>
            </a:r>
            <a:endParaRPr kumimoji="0" lang="ka-GE" sz="3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FiraGO" panose="020B0503050000020004" pitchFamily="34" charset="0"/>
              <a:ea typeface="+mj-ea"/>
              <a:cs typeface="FiraGO" panose="020B0503050000020004" pitchFamily="34" charset="0"/>
            </a:endParaRPr>
          </a:p>
        </p:txBody>
      </p:sp>
      <p:pic>
        <p:nvPicPr>
          <p:cNvPr id="17" name="Graphic 16" descr="Winking face with no fill">
            <a:extLst>
              <a:ext uri="{FF2B5EF4-FFF2-40B4-BE49-F238E27FC236}">
                <a16:creationId xmlns:a16="http://schemas.microsoft.com/office/drawing/2014/main" id="{AC761313-8562-46EA-89F7-E7255E9E87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049210" y="4576250"/>
            <a:ext cx="791029" cy="7910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B6BB030-798B-4346-ADB3-4FE5FB840035}"/>
              </a:ext>
            </a:extLst>
          </p:cNvPr>
          <p:cNvSpPr txBox="1"/>
          <p:nvPr/>
        </p:nvSpPr>
        <p:spPr>
          <a:xfrm>
            <a:off x="4400417" y="5292389"/>
            <a:ext cx="3379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Helvetica Neue LT GEO 65 Medium" panose="020B0604020202020204" pitchFamily="2" charset="0"/>
                <a:ea typeface="+mn-ea"/>
                <a:cs typeface="Helvetica Neue LT GEO 65 Medium" panose="020B0604020202020204" pitchFamily="2" charset="0"/>
              </a:rPr>
              <a:t>www.finedu.gov.ge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60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CA049C1D-7BD5-47B1-8281-31B9B67C452D}"/>
              </a:ext>
            </a:extLst>
          </p:cNvPr>
          <p:cNvSpPr/>
          <p:nvPr/>
        </p:nvSpPr>
        <p:spPr>
          <a:xfrm>
            <a:off x="6182371" y="1694876"/>
            <a:ext cx="5678638" cy="3154405"/>
          </a:xfrm>
          <a:prstGeom prst="rect">
            <a:avLst/>
          </a:prstGeom>
          <a:blipFill dpi="0" rotWithShape="1">
            <a:blip r:embed="rId5">
              <a:alphaModFix amt="75000"/>
            </a:blip>
            <a:srcRect/>
            <a:stretch>
              <a:fillRect t="-11000" b="-7000"/>
            </a:stretch>
          </a:blipFill>
          <a:ln w="28575">
            <a:solidFill>
              <a:srgbClr val="FF9D00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Freeform: Shape 16">
            <a:extLst>
              <a:ext uri="{FF2B5EF4-FFF2-40B4-BE49-F238E27FC236}">
                <a16:creationId xmlns:a16="http://schemas.microsoft.com/office/drawing/2014/main" id="{B4D425FD-8E4C-44A4-BDD3-7459F184CA12}"/>
              </a:ext>
            </a:extLst>
          </p:cNvPr>
          <p:cNvSpPr/>
          <p:nvPr/>
        </p:nvSpPr>
        <p:spPr>
          <a:xfrm>
            <a:off x="522302" y="4180855"/>
            <a:ext cx="2016751" cy="765788"/>
          </a:xfrm>
          <a:custGeom>
            <a:avLst/>
            <a:gdLst>
              <a:gd name="connsiteX0" fmla="*/ 556063 w 2016751"/>
              <a:gd name="connsiteY0" fmla="*/ 37862 h 946168"/>
              <a:gd name="connsiteX1" fmla="*/ 120634 w 2016751"/>
              <a:gd name="connsiteY1" fmla="*/ 124948 h 946168"/>
              <a:gd name="connsiteX2" fmla="*/ 4520 w 2016751"/>
              <a:gd name="connsiteY2" fmla="*/ 444262 h 946168"/>
              <a:gd name="connsiteX3" fmla="*/ 236748 w 2016751"/>
              <a:gd name="connsiteY3" fmla="*/ 763577 h 946168"/>
              <a:gd name="connsiteX4" fmla="*/ 1281777 w 2016751"/>
              <a:gd name="connsiteY4" fmla="*/ 937748 h 946168"/>
              <a:gd name="connsiteX5" fmla="*/ 2007491 w 2016751"/>
              <a:gd name="connsiteY5" fmla="*/ 502320 h 946168"/>
              <a:gd name="connsiteX6" fmla="*/ 1615605 w 2016751"/>
              <a:gd name="connsiteY6" fmla="*/ 37862 h 946168"/>
              <a:gd name="connsiteX7" fmla="*/ 556063 w 2016751"/>
              <a:gd name="connsiteY7" fmla="*/ 37862 h 946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6751" h="946168">
                <a:moveTo>
                  <a:pt x="556063" y="37862"/>
                </a:moveTo>
                <a:cubicBezTo>
                  <a:pt x="306901" y="52376"/>
                  <a:pt x="212558" y="57215"/>
                  <a:pt x="120634" y="124948"/>
                </a:cubicBezTo>
                <a:cubicBezTo>
                  <a:pt x="28710" y="192681"/>
                  <a:pt x="-14832" y="337824"/>
                  <a:pt x="4520" y="444262"/>
                </a:cubicBezTo>
                <a:cubicBezTo>
                  <a:pt x="23872" y="550700"/>
                  <a:pt x="23872" y="681329"/>
                  <a:pt x="236748" y="763577"/>
                </a:cubicBezTo>
                <a:cubicBezTo>
                  <a:pt x="449624" y="845825"/>
                  <a:pt x="986653" y="981291"/>
                  <a:pt x="1281777" y="937748"/>
                </a:cubicBezTo>
                <a:cubicBezTo>
                  <a:pt x="1576901" y="894205"/>
                  <a:pt x="1951853" y="652301"/>
                  <a:pt x="2007491" y="502320"/>
                </a:cubicBezTo>
                <a:cubicBezTo>
                  <a:pt x="2063129" y="352339"/>
                  <a:pt x="1859929" y="115272"/>
                  <a:pt x="1615605" y="37862"/>
                </a:cubicBezTo>
                <a:cubicBezTo>
                  <a:pt x="1371281" y="-39548"/>
                  <a:pt x="805225" y="23348"/>
                  <a:pt x="556063" y="37862"/>
                </a:cubicBezTo>
                <a:close/>
              </a:path>
            </a:pathLst>
          </a:custGeom>
          <a:solidFill>
            <a:srgbClr val="F5F8FA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>
                <a:solidFill>
                  <a:srgbClr val="F21F56"/>
                </a:solidFill>
                <a:latin typeface="+mj-lt"/>
                <a:cs typeface="Helvetica Neue LT GEO 65 Medium" panose="020B0604020202020204" pitchFamily="2" charset="0"/>
              </a:rPr>
              <a:t>დაზოგვა</a:t>
            </a:r>
            <a:endParaRPr lang="en-US" sz="2400" dirty="0">
              <a:solidFill>
                <a:srgbClr val="F21F56"/>
              </a:solidFill>
              <a:latin typeface="+mj-lt"/>
              <a:cs typeface="Helvetica Neue LT GEO 65 Medium" panose="020B0604020202020204" pitchFamily="2" charset="0"/>
            </a:endParaRPr>
          </a:p>
        </p:txBody>
      </p:sp>
      <p:sp>
        <p:nvSpPr>
          <p:cNvPr id="36" name="Freeform: Shape 17">
            <a:extLst>
              <a:ext uri="{FF2B5EF4-FFF2-40B4-BE49-F238E27FC236}">
                <a16:creationId xmlns:a16="http://schemas.microsoft.com/office/drawing/2014/main" id="{A0C071E4-423A-4EB1-B6E7-BF191DD45D68}"/>
              </a:ext>
            </a:extLst>
          </p:cNvPr>
          <p:cNvSpPr/>
          <p:nvPr/>
        </p:nvSpPr>
        <p:spPr>
          <a:xfrm>
            <a:off x="5176079" y="4662617"/>
            <a:ext cx="4152747" cy="860833"/>
          </a:xfrm>
          <a:custGeom>
            <a:avLst/>
            <a:gdLst>
              <a:gd name="connsiteX0" fmla="*/ 356556 w 2267583"/>
              <a:gd name="connsiteY0" fmla="*/ 12364 h 860833"/>
              <a:gd name="connsiteX1" fmla="*/ 37242 w 2267583"/>
              <a:gd name="connsiteY1" fmla="*/ 113964 h 860833"/>
              <a:gd name="connsiteX2" fmla="*/ 37242 w 2267583"/>
              <a:gd name="connsiteY2" fmla="*/ 433278 h 860833"/>
              <a:gd name="connsiteX3" fmla="*/ 313013 w 2267583"/>
              <a:gd name="connsiteY3" fmla="*/ 810649 h 860833"/>
              <a:gd name="connsiteX4" fmla="*/ 1329013 w 2267583"/>
              <a:gd name="connsiteY4" fmla="*/ 839678 h 860833"/>
              <a:gd name="connsiteX5" fmla="*/ 2127299 w 2267583"/>
              <a:gd name="connsiteY5" fmla="*/ 650992 h 860833"/>
              <a:gd name="connsiteX6" fmla="*/ 2257927 w 2267583"/>
              <a:gd name="connsiteY6" fmla="*/ 389735 h 860833"/>
              <a:gd name="connsiteX7" fmla="*/ 2011185 w 2267583"/>
              <a:gd name="connsiteY7" fmla="*/ 26878 h 860833"/>
              <a:gd name="connsiteX8" fmla="*/ 1474156 w 2267583"/>
              <a:gd name="connsiteY8" fmla="*/ 26878 h 860833"/>
              <a:gd name="connsiteX9" fmla="*/ 356556 w 2267583"/>
              <a:gd name="connsiteY9" fmla="*/ 12364 h 860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67583" h="860833">
                <a:moveTo>
                  <a:pt x="356556" y="12364"/>
                </a:moveTo>
                <a:cubicBezTo>
                  <a:pt x="223508" y="28088"/>
                  <a:pt x="90461" y="43812"/>
                  <a:pt x="37242" y="113964"/>
                </a:cubicBezTo>
                <a:cubicBezTo>
                  <a:pt x="-15977" y="184116"/>
                  <a:pt x="-8720" y="317164"/>
                  <a:pt x="37242" y="433278"/>
                </a:cubicBezTo>
                <a:cubicBezTo>
                  <a:pt x="83204" y="549392"/>
                  <a:pt x="97718" y="742916"/>
                  <a:pt x="313013" y="810649"/>
                </a:cubicBezTo>
                <a:cubicBezTo>
                  <a:pt x="528308" y="878382"/>
                  <a:pt x="1026632" y="866288"/>
                  <a:pt x="1329013" y="839678"/>
                </a:cubicBezTo>
                <a:cubicBezTo>
                  <a:pt x="1631394" y="813069"/>
                  <a:pt x="1972480" y="725982"/>
                  <a:pt x="2127299" y="650992"/>
                </a:cubicBezTo>
                <a:cubicBezTo>
                  <a:pt x="2282118" y="576002"/>
                  <a:pt x="2277279" y="493754"/>
                  <a:pt x="2257927" y="389735"/>
                </a:cubicBezTo>
                <a:cubicBezTo>
                  <a:pt x="2238575" y="285716"/>
                  <a:pt x="2141814" y="87354"/>
                  <a:pt x="2011185" y="26878"/>
                </a:cubicBezTo>
                <a:cubicBezTo>
                  <a:pt x="1880557" y="-33598"/>
                  <a:pt x="1474156" y="26878"/>
                  <a:pt x="1474156" y="26878"/>
                </a:cubicBezTo>
                <a:lnTo>
                  <a:pt x="356556" y="12364"/>
                </a:lnTo>
                <a:close/>
              </a:path>
            </a:pathLst>
          </a:custGeom>
          <a:solidFill>
            <a:srgbClr val="F5F8FA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>
                <a:solidFill>
                  <a:srgbClr val="F21F56"/>
                </a:solidFill>
                <a:latin typeface="+mj-lt"/>
                <a:cs typeface="Helvetica Neue LT GEO 65 Medium" panose="020B0604020202020204" pitchFamily="2" charset="0"/>
              </a:rPr>
              <a:t>ფინანსური სირთულეების არიდება</a:t>
            </a:r>
            <a:endParaRPr lang="en-US" sz="2400" dirty="0">
              <a:solidFill>
                <a:srgbClr val="F21F56"/>
              </a:solidFill>
              <a:latin typeface="+mj-lt"/>
              <a:cs typeface="Helvetica Neue LT GEO 65 Medium" panose="020B0604020202020204" pitchFamily="2" charset="0"/>
            </a:endParaRPr>
          </a:p>
        </p:txBody>
      </p:sp>
      <p:sp>
        <p:nvSpPr>
          <p:cNvPr id="37" name="Freeform: Shape 18">
            <a:extLst>
              <a:ext uri="{FF2B5EF4-FFF2-40B4-BE49-F238E27FC236}">
                <a16:creationId xmlns:a16="http://schemas.microsoft.com/office/drawing/2014/main" id="{143E51D7-C8B5-4C42-9FFE-33358055892F}"/>
              </a:ext>
            </a:extLst>
          </p:cNvPr>
          <p:cNvSpPr/>
          <p:nvPr/>
        </p:nvSpPr>
        <p:spPr>
          <a:xfrm>
            <a:off x="2204877" y="5007347"/>
            <a:ext cx="2971202" cy="946521"/>
          </a:xfrm>
          <a:custGeom>
            <a:avLst/>
            <a:gdLst>
              <a:gd name="connsiteX0" fmla="*/ 327822 w 2971202"/>
              <a:gd name="connsiteY0" fmla="*/ 121556 h 971086"/>
              <a:gd name="connsiteX1" fmla="*/ 52051 w 2971202"/>
              <a:gd name="connsiteY1" fmla="*/ 368299 h 971086"/>
              <a:gd name="connsiteX2" fmla="*/ 52051 w 2971202"/>
              <a:gd name="connsiteY2" fmla="*/ 832756 h 971086"/>
              <a:gd name="connsiteX3" fmla="*/ 589079 w 2971202"/>
              <a:gd name="connsiteY3" fmla="*/ 963385 h 971086"/>
              <a:gd name="connsiteX4" fmla="*/ 1880851 w 2971202"/>
              <a:gd name="connsiteY4" fmla="*/ 948871 h 971086"/>
              <a:gd name="connsiteX5" fmla="*/ 2795251 w 2971202"/>
              <a:gd name="connsiteY5" fmla="*/ 890813 h 971086"/>
              <a:gd name="connsiteX6" fmla="*/ 2969422 w 2971202"/>
              <a:gd name="connsiteY6" fmla="*/ 527956 h 971086"/>
              <a:gd name="connsiteX7" fmla="*/ 2838793 w 2971202"/>
              <a:gd name="connsiteY7" fmla="*/ 165099 h 971086"/>
              <a:gd name="connsiteX8" fmla="*/ 2200165 w 2971202"/>
              <a:gd name="connsiteY8" fmla="*/ 48985 h 971086"/>
              <a:gd name="connsiteX9" fmla="*/ 1503479 w 2971202"/>
              <a:gd name="connsiteY9" fmla="*/ 5442 h 971086"/>
              <a:gd name="connsiteX10" fmla="*/ 864851 w 2971202"/>
              <a:gd name="connsiteY10" fmla="*/ 5442 h 971086"/>
              <a:gd name="connsiteX11" fmla="*/ 472965 w 2971202"/>
              <a:gd name="connsiteY11" fmla="*/ 48985 h 971086"/>
              <a:gd name="connsiteX12" fmla="*/ 327822 w 2971202"/>
              <a:gd name="connsiteY12" fmla="*/ 121556 h 97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71202" h="971086">
                <a:moveTo>
                  <a:pt x="327822" y="121556"/>
                </a:moveTo>
                <a:cubicBezTo>
                  <a:pt x="257670" y="174775"/>
                  <a:pt x="98013" y="249766"/>
                  <a:pt x="52051" y="368299"/>
                </a:cubicBezTo>
                <a:cubicBezTo>
                  <a:pt x="6089" y="486832"/>
                  <a:pt x="-37454" y="733575"/>
                  <a:pt x="52051" y="832756"/>
                </a:cubicBezTo>
                <a:cubicBezTo>
                  <a:pt x="141556" y="931937"/>
                  <a:pt x="284279" y="944033"/>
                  <a:pt x="589079" y="963385"/>
                </a:cubicBezTo>
                <a:cubicBezTo>
                  <a:pt x="893879" y="982738"/>
                  <a:pt x="1513156" y="960966"/>
                  <a:pt x="1880851" y="948871"/>
                </a:cubicBezTo>
                <a:cubicBezTo>
                  <a:pt x="2248546" y="936776"/>
                  <a:pt x="2613823" y="960965"/>
                  <a:pt x="2795251" y="890813"/>
                </a:cubicBezTo>
                <a:cubicBezTo>
                  <a:pt x="2976679" y="820661"/>
                  <a:pt x="2962165" y="648908"/>
                  <a:pt x="2969422" y="527956"/>
                </a:cubicBezTo>
                <a:cubicBezTo>
                  <a:pt x="2976679" y="407004"/>
                  <a:pt x="2967003" y="244928"/>
                  <a:pt x="2838793" y="165099"/>
                </a:cubicBezTo>
                <a:cubicBezTo>
                  <a:pt x="2710584" y="85270"/>
                  <a:pt x="2422717" y="75595"/>
                  <a:pt x="2200165" y="48985"/>
                </a:cubicBezTo>
                <a:cubicBezTo>
                  <a:pt x="1977613" y="22375"/>
                  <a:pt x="1726031" y="12699"/>
                  <a:pt x="1503479" y="5442"/>
                </a:cubicBezTo>
                <a:cubicBezTo>
                  <a:pt x="1280927" y="-1815"/>
                  <a:pt x="1036603" y="-1815"/>
                  <a:pt x="864851" y="5442"/>
                </a:cubicBezTo>
                <a:cubicBezTo>
                  <a:pt x="693099" y="12699"/>
                  <a:pt x="555213" y="29633"/>
                  <a:pt x="472965" y="48985"/>
                </a:cubicBezTo>
                <a:cubicBezTo>
                  <a:pt x="390717" y="68337"/>
                  <a:pt x="397974" y="68337"/>
                  <a:pt x="327822" y="121556"/>
                </a:cubicBezTo>
                <a:close/>
              </a:path>
            </a:pathLst>
          </a:custGeom>
          <a:solidFill>
            <a:srgbClr val="F5F8FA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>
                <a:solidFill>
                  <a:srgbClr val="F21F56"/>
                </a:solidFill>
                <a:latin typeface="+mj-lt"/>
                <a:cs typeface="Helvetica Neue LT GEO 65 Medium" panose="020B0604020202020204" pitchFamily="2" charset="0"/>
              </a:rPr>
              <a:t>ჩვენი მიზნების </a:t>
            </a:r>
            <a:r>
              <a:rPr lang="ka-GE" sz="2400" dirty="0" smtClean="0">
                <a:solidFill>
                  <a:srgbClr val="F23566"/>
                </a:solidFill>
                <a:latin typeface="+mj-lt"/>
                <a:cs typeface="Helvetica Neue LT GEO 65 Medium" panose="020B0604020202020204" pitchFamily="2" charset="0"/>
              </a:rPr>
              <a:t>მიღწევა</a:t>
            </a:r>
            <a:endParaRPr lang="en-US" sz="2400" dirty="0">
              <a:solidFill>
                <a:srgbClr val="F23566"/>
              </a:solidFill>
              <a:latin typeface="+mj-lt"/>
              <a:cs typeface="Helvetica Neue LT GEO 65 Medium" panose="020B0604020202020204" pitchFamily="2" charset="0"/>
            </a:endParaRPr>
          </a:p>
        </p:txBody>
      </p:sp>
      <p:pic>
        <p:nvPicPr>
          <p:cNvPr id="38" name="Graphic 21" descr="Line arrow Slight curve">
            <a:extLst>
              <a:ext uri="{FF2B5EF4-FFF2-40B4-BE49-F238E27FC236}">
                <a16:creationId xmlns:a16="http://schemas.microsoft.com/office/drawing/2014/main" id="{112A23F2-B8D4-4892-AC4D-926FEB6640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7826359">
            <a:off x="2484475" y="3717615"/>
            <a:ext cx="1025797" cy="565720"/>
          </a:xfrm>
          <a:prstGeom prst="rect">
            <a:avLst/>
          </a:prstGeom>
        </p:spPr>
      </p:pic>
      <p:pic>
        <p:nvPicPr>
          <p:cNvPr id="39" name="Graphic 23" descr="Line arrow Slight curve">
            <a:extLst>
              <a:ext uri="{FF2B5EF4-FFF2-40B4-BE49-F238E27FC236}">
                <a16:creationId xmlns:a16="http://schemas.microsoft.com/office/drawing/2014/main" id="{43C7AD1A-122A-413D-AED6-60BF35ED0B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977553" flipV="1">
            <a:off x="3469659" y="4001308"/>
            <a:ext cx="931241" cy="699723"/>
          </a:xfrm>
          <a:prstGeom prst="rect">
            <a:avLst/>
          </a:prstGeom>
        </p:spPr>
      </p:pic>
      <p:pic>
        <p:nvPicPr>
          <p:cNvPr id="40" name="Graphic 24" descr="Line arrow Slight curve">
            <a:extLst>
              <a:ext uri="{FF2B5EF4-FFF2-40B4-BE49-F238E27FC236}">
                <a16:creationId xmlns:a16="http://schemas.microsoft.com/office/drawing/2014/main" id="{908E0C9A-6331-4B4F-8ECB-4B7F71031B1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3000270" flipH="1">
            <a:off x="4699272" y="3669755"/>
            <a:ext cx="916223" cy="803250"/>
          </a:xfrm>
          <a:prstGeom prst="rect">
            <a:avLst/>
          </a:prstGeom>
        </p:spPr>
      </p:pic>
      <p:sp>
        <p:nvSpPr>
          <p:cNvPr id="41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00475" y="1283354"/>
            <a:ext cx="6833068" cy="2240556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ka-GE" sz="2400" dirty="0">
                <a:solidFill>
                  <a:srgbClr val="FF9D00"/>
                </a:solidFill>
                <a:latin typeface="+mj-lt"/>
                <a:cs typeface="Helvetica Neue LT GEO 65 Medium" panose="020B0604020202020204" pitchFamily="2" charset="0"/>
              </a:rPr>
              <a:t>ფინანსური განათლება </a:t>
            </a:r>
            <a:r>
              <a:rPr lang="ka-GE" sz="2400" dirty="0">
                <a:solidFill>
                  <a:srgbClr val="009CA8"/>
                </a:solidFill>
                <a:latin typeface="+mj-lt"/>
                <a:cs typeface="Helvetica Neue LT GEO 65 Medium" panose="020B0604020202020204" pitchFamily="2" charset="0"/>
              </a:rPr>
              <a:t>- </a:t>
            </a:r>
            <a:r>
              <a:rPr lang="ka-GE" sz="2400" dirty="0">
                <a:solidFill>
                  <a:srgbClr val="333333"/>
                </a:solidFill>
                <a:latin typeface="+mj-lt"/>
                <a:cs typeface="Helvetica Neue LT GEO 65 Medium" panose="020B0604020202020204" pitchFamily="2" charset="0"/>
              </a:rPr>
              <a:t>ცოდნა და უნარები, რომლებიც დაგვეხმარება ჭკვიანურად გადავანაწილოთ ფული და მივიღოთ გონივრული გადაწყვეტილებები, რათა </a:t>
            </a:r>
            <a:r>
              <a:rPr lang="ka-GE" sz="2400" dirty="0" smtClean="0">
                <a:solidFill>
                  <a:srgbClr val="333333"/>
                </a:solidFill>
                <a:latin typeface="+mj-lt"/>
                <a:cs typeface="Helvetica Neue LT GEO 65 Medium" panose="020B0604020202020204" pitchFamily="2" charset="0"/>
              </a:rPr>
              <a:t>შევძლოთ: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cs typeface="Helvetica Neue LT GEO 65 Medium" panose="020B0604020202020204" pitchFamily="2" charset="0"/>
            </a:endParaRPr>
          </a:p>
        </p:txBody>
      </p:sp>
      <p:pic>
        <p:nvPicPr>
          <p:cNvPr id="15" name="Content Placeholder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7" y="6254337"/>
            <a:ext cx="946520" cy="584057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414524" y="1"/>
            <a:ext cx="11353800" cy="8385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3200" b="1" dirty="0" smtClean="0">
                <a:solidFill>
                  <a:prstClr val="black"/>
                </a:solidFill>
                <a:latin typeface="Helvetica Neue LT GEO 65 Medium" pitchFamily="2" charset="0"/>
                <a:cs typeface="Helvetica Neue LT GEO 65 Medium" pitchFamily="2" charset="0"/>
              </a:rPr>
              <a:t>რა არის </a:t>
            </a:r>
            <a:r>
              <a:rPr lang="ka-GE" sz="3200" b="1" dirty="0" smtClean="0">
                <a:solidFill>
                  <a:srgbClr val="009CA8"/>
                </a:solidFill>
                <a:latin typeface="Helvetica Neue LT GEO 65 Medium" pitchFamily="2" charset="0"/>
                <a:cs typeface="Helvetica Neue LT GEO 65 Medium" pitchFamily="2" charset="0"/>
              </a:rPr>
              <a:t>ფინანსური განათლება?</a:t>
            </a:r>
            <a:endParaRPr lang="ka-GE" sz="3200" b="1" dirty="0">
              <a:solidFill>
                <a:srgbClr val="009CA8"/>
              </a:solidFill>
              <a:latin typeface="Helvetica Neue LT GEO 65 Medium" pitchFamily="2" charset="0"/>
              <a:cs typeface="Helvetica Neue LT GEO 65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32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39">
            <a:extLst>
              <a:ext uri="{FF2B5EF4-FFF2-40B4-BE49-F238E27FC236}">
                <a16:creationId xmlns:a16="http://schemas.microsoft.com/office/drawing/2014/main" id="{C9CECDEB-1A78-454F-BF9A-7560C6818317}"/>
              </a:ext>
            </a:extLst>
          </p:cNvPr>
          <p:cNvSpPr/>
          <p:nvPr/>
        </p:nvSpPr>
        <p:spPr>
          <a:xfrm>
            <a:off x="226037" y="1262756"/>
            <a:ext cx="5367825" cy="1161070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9CA8"/>
                </a:solidFill>
                <a:cs typeface="Helvetica Neue LT GEO 65 Medium" panose="020B0604020202020204" pitchFamily="2" charset="0"/>
              </a:rPr>
              <a:t>1. </a:t>
            </a:r>
            <a:r>
              <a:rPr lang="ka-GE" sz="2400" b="1" dirty="0">
                <a:solidFill>
                  <a:srgbClr val="009CA8"/>
                </a:solidFill>
                <a:cs typeface="Helvetica Neue LT GEO 65 Medium" panose="020B0604020202020204" pitchFamily="2" charset="0"/>
              </a:rPr>
              <a:t>ზრუნავს, რომ პროდუქტების ფასები ხშირად და ძალიან არ იცვლებოდეს</a:t>
            </a:r>
            <a:endParaRPr lang="en-US" sz="2400" b="1" dirty="0">
              <a:solidFill>
                <a:srgbClr val="009CA8"/>
              </a:solidFill>
              <a:cs typeface="Helvetica Neue LT GEO 65 Medium" panose="020B0604020202020204" pitchFamily="2" charset="0"/>
            </a:endParaRPr>
          </a:p>
        </p:txBody>
      </p:sp>
      <p:sp>
        <p:nvSpPr>
          <p:cNvPr id="32" name="Rectangle: Rounded Corners 39">
            <a:extLst>
              <a:ext uri="{FF2B5EF4-FFF2-40B4-BE49-F238E27FC236}">
                <a16:creationId xmlns:a16="http://schemas.microsoft.com/office/drawing/2014/main" id="{C9CECDEB-1A78-454F-BF9A-7560C6818317}"/>
              </a:ext>
            </a:extLst>
          </p:cNvPr>
          <p:cNvSpPr/>
          <p:nvPr/>
        </p:nvSpPr>
        <p:spPr>
          <a:xfrm>
            <a:off x="630017" y="3026566"/>
            <a:ext cx="5461407" cy="1161070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9CA8"/>
                </a:solidFill>
                <a:cs typeface="Helvetica Neue LT GEO 65 Medium" panose="020B0604020202020204" pitchFamily="2" charset="0"/>
              </a:rPr>
              <a:t>2</a:t>
            </a:r>
            <a:r>
              <a:rPr lang="ka-GE" sz="2400" b="1" dirty="0" smtClean="0">
                <a:solidFill>
                  <a:srgbClr val="009CA8"/>
                </a:solidFill>
                <a:cs typeface="Helvetica Neue LT GEO 65 Medium" panose="020B0604020202020204" pitchFamily="2" charset="0"/>
              </a:rPr>
              <a:t>. „მსაჯობს“ კომერციულ ბანკებსა და სხვა ფინანსურ ორგანიზაციებს</a:t>
            </a:r>
            <a:endParaRPr lang="ka-GE" sz="2400" b="1" dirty="0">
              <a:solidFill>
                <a:srgbClr val="009CA8"/>
              </a:solidFill>
              <a:cs typeface="Helvetica Neue LT GEO 65 Medium" panose="020B06040202020202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2059" y="1217574"/>
            <a:ext cx="5285241" cy="3077024"/>
          </a:xfrm>
          <a:prstGeom prst="rect">
            <a:avLst/>
          </a:prstGeom>
        </p:spPr>
      </p:pic>
      <p:sp>
        <p:nvSpPr>
          <p:cNvPr id="20" name="Rectangle: Rounded Corners 39">
            <a:extLst>
              <a:ext uri="{FF2B5EF4-FFF2-40B4-BE49-F238E27FC236}">
                <a16:creationId xmlns:a16="http://schemas.microsoft.com/office/drawing/2014/main" id="{C9CECDEB-1A78-454F-BF9A-7560C6818317}"/>
              </a:ext>
            </a:extLst>
          </p:cNvPr>
          <p:cNvSpPr/>
          <p:nvPr/>
        </p:nvSpPr>
        <p:spPr>
          <a:xfrm>
            <a:off x="1649616" y="4832214"/>
            <a:ext cx="5516095" cy="1091472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9CA8"/>
                </a:solidFill>
                <a:latin typeface="+mj-lt"/>
                <a:cs typeface="Helvetica Neue LT GEO 65 Medium" panose="020B0604020202020204" pitchFamily="2" charset="0"/>
              </a:rPr>
              <a:t>3</a:t>
            </a:r>
            <a:r>
              <a:rPr lang="en-US" sz="2400" b="1" dirty="0" smtClean="0">
                <a:solidFill>
                  <a:srgbClr val="009CA8"/>
                </a:solidFill>
                <a:latin typeface="+mj-lt"/>
                <a:cs typeface="Helvetica Neue LT GEO 65 Medium" panose="020B0604020202020204" pitchFamily="2" charset="0"/>
              </a:rPr>
              <a:t>. </a:t>
            </a:r>
            <a:r>
              <a:rPr lang="ka-GE" sz="2400" b="1" dirty="0" smtClean="0">
                <a:solidFill>
                  <a:srgbClr val="009CA8"/>
                </a:solidFill>
                <a:latin typeface="+mj-lt"/>
                <a:cs typeface="Helvetica Neue LT GEO 65 Medium" panose="020B0604020202020204" pitchFamily="2" charset="0"/>
              </a:rPr>
              <a:t>უშვებს </a:t>
            </a:r>
            <a:r>
              <a:rPr lang="ka-GE" sz="2400" b="1" dirty="0">
                <a:solidFill>
                  <a:srgbClr val="009CA8"/>
                </a:solidFill>
                <a:latin typeface="+mj-lt"/>
                <a:cs typeface="Helvetica Neue LT GEO 65 Medium" panose="020B0604020202020204" pitchFamily="2" charset="0"/>
              </a:rPr>
              <a:t>ქართულ ფულს</a:t>
            </a:r>
            <a:endParaRPr lang="en-US" sz="2400" b="1" dirty="0">
              <a:solidFill>
                <a:srgbClr val="009CA8"/>
              </a:solidFill>
              <a:latin typeface="+mj-lt"/>
              <a:cs typeface="Helvetica Neue LT GEO 65 Medium" panose="020B0604020202020204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8105332" y="4701959"/>
            <a:ext cx="3871760" cy="1543632"/>
            <a:chOff x="6723259" y="2942896"/>
            <a:chExt cx="4123239" cy="1662093"/>
          </a:xfrm>
        </p:grpSpPr>
        <p:grpSp>
          <p:nvGrpSpPr>
            <p:cNvPr id="31" name="Group 30"/>
            <p:cNvGrpSpPr/>
            <p:nvPr/>
          </p:nvGrpSpPr>
          <p:grpSpPr>
            <a:xfrm>
              <a:off x="9685699" y="3228914"/>
              <a:ext cx="1160799" cy="1376075"/>
              <a:chOff x="4025864" y="2159846"/>
              <a:chExt cx="1204379" cy="1460739"/>
            </a:xfrm>
          </p:grpSpPr>
          <p:pic>
            <p:nvPicPr>
              <p:cNvPr id="36" name="Picture 8" descr="დაკავშირებული სურათი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1330" y="2159846"/>
                <a:ext cx="948913" cy="941832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16" descr="http://www.legal.nbg.gov.ge/images-app/documentImage?img=/images/img/9052a68b-08fc-4a6a-a295-c0644f477dae.jp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73000"/>
                        </a14:imgEffect>
                        <a14:imgEffect>
                          <a14:brightnessContrast bright="-8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32" t="6899" r="4313" b="4405"/>
              <a:stretch/>
            </p:blipFill>
            <p:spPr bwMode="auto">
              <a:xfrm>
                <a:off x="4025864" y="2651321"/>
                <a:ext cx="969061" cy="969264"/>
              </a:xfrm>
              <a:prstGeom prst="flowChartConnector">
                <a:avLst/>
              </a:prstGeom>
              <a:noFill/>
            </p:spPr>
          </p:pic>
        </p:grp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3259" y="2942896"/>
              <a:ext cx="2572566" cy="143464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7380" y="3367953"/>
              <a:ext cx="2559221" cy="1216663"/>
            </a:xfrm>
            <a:prstGeom prst="rect">
              <a:avLst/>
            </a:prstGeom>
          </p:spPr>
        </p:pic>
      </p:grpSp>
      <p:pic>
        <p:nvPicPr>
          <p:cNvPr id="18" name="Content Placeholder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7" y="6254337"/>
            <a:ext cx="946520" cy="584057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414524" y="1"/>
            <a:ext cx="11353800" cy="8385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3200" b="1" dirty="0" smtClean="0">
                <a:solidFill>
                  <a:prstClr val="black"/>
                </a:solidFill>
                <a:latin typeface="Helvetica Neue LT GEO 65 Medium" pitchFamily="2" charset="0"/>
                <a:cs typeface="Helvetica Neue LT GEO 65 Medium" pitchFamily="2" charset="0"/>
              </a:rPr>
              <a:t>რას საქმიანობს </a:t>
            </a:r>
            <a:r>
              <a:rPr lang="ka-GE" sz="3200" b="1" dirty="0" smtClean="0">
                <a:solidFill>
                  <a:srgbClr val="009CA8"/>
                </a:solidFill>
                <a:latin typeface="Helvetica Neue LT GEO 65 Medium" pitchFamily="2" charset="0"/>
                <a:cs typeface="Helvetica Neue LT GEO 65 Medium" pitchFamily="2" charset="0"/>
              </a:rPr>
              <a:t>ეროვნული ბანკი?</a:t>
            </a:r>
            <a:endParaRPr lang="ka-GE" sz="3200" b="1" dirty="0">
              <a:solidFill>
                <a:srgbClr val="009CA8"/>
              </a:solidFill>
              <a:latin typeface="Helvetica Neue LT GEO 65 Medium" pitchFamily="2" charset="0"/>
              <a:cs typeface="Helvetica Neue LT GEO 65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90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2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pic>
        <p:nvPicPr>
          <p:cNvPr id="15" name="Graphic 11" descr="Question mark">
            <a:extLst>
              <a:ext uri="{FF2B5EF4-FFF2-40B4-BE49-F238E27FC236}">
                <a16:creationId xmlns:a16="http://schemas.microsoft.com/office/drawing/2014/main" id="{895F8232-F757-4D79-8572-5354B4F91B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488349" y="1059358"/>
            <a:ext cx="2571261" cy="2545873"/>
          </a:xfrm>
          <a:prstGeom prst="rect">
            <a:avLst/>
          </a:prstGeom>
        </p:spPr>
      </p:pic>
      <p:sp>
        <p:nvSpPr>
          <p:cNvPr id="16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50201" y="2887790"/>
            <a:ext cx="5738148" cy="742405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a-GE" sz="2400" dirty="0">
                <a:solidFill>
                  <a:srgbClr val="009CA8"/>
                </a:solidFill>
                <a:latin typeface="+mj-lt"/>
              </a:rPr>
              <a:t>რა ეწოდება ქართულ ფულს?</a:t>
            </a:r>
            <a:endParaRPr lang="en-US" sz="2400" dirty="0">
              <a:solidFill>
                <a:srgbClr val="009CA8"/>
              </a:solidFill>
              <a:latin typeface="+mj-lt"/>
            </a:endParaRPr>
          </a:p>
        </p:txBody>
      </p:sp>
      <p:sp>
        <p:nvSpPr>
          <p:cNvPr id="17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50202" y="4270996"/>
            <a:ext cx="5738148" cy="733061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400" dirty="0" smtClean="0">
                <a:solidFill>
                  <a:srgbClr val="009CA8"/>
                </a:solidFill>
                <a:latin typeface="+mj-lt"/>
              </a:rPr>
              <a:t> </a:t>
            </a:r>
            <a:r>
              <a:rPr lang="ka-GE" sz="2400" dirty="0">
                <a:solidFill>
                  <a:srgbClr val="009CA8"/>
                </a:solidFill>
                <a:latin typeface="+mj-lt"/>
              </a:rPr>
              <a:t>რომელია მისი სიმბოლო?</a:t>
            </a:r>
            <a:endParaRPr lang="en-US" sz="2400" dirty="0">
              <a:solidFill>
                <a:srgbClr val="009CA8"/>
              </a:solidFill>
              <a:latin typeface="+mj-lt"/>
            </a:endParaRPr>
          </a:p>
        </p:txBody>
      </p:sp>
      <p:sp>
        <p:nvSpPr>
          <p:cNvPr id="1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50201" y="1544052"/>
            <a:ext cx="5738148" cy="702937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400" b="1" dirty="0" smtClean="0">
                <a:solidFill>
                  <a:srgbClr val="009CA8"/>
                </a:solidFill>
                <a:latin typeface="+mj-lt"/>
              </a:rPr>
              <a:t>რა არის ფული?</a:t>
            </a:r>
            <a:endParaRPr lang="en-US" sz="2400" b="1" dirty="0">
              <a:solidFill>
                <a:srgbClr val="009CA8"/>
              </a:solidFill>
              <a:latin typeface="+mj-lt"/>
            </a:endParaRPr>
          </a:p>
        </p:txBody>
      </p:sp>
      <p:pic>
        <p:nvPicPr>
          <p:cNvPr id="14" name="Content Placeholder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7" y="6254337"/>
            <a:ext cx="946520" cy="58405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14524" y="1"/>
            <a:ext cx="11353800" cy="8385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3200" b="1" dirty="0" smtClean="0">
                <a:solidFill>
                  <a:prstClr val="black"/>
                </a:solidFill>
                <a:latin typeface="Helvetica Neue LT GEO 65 Medium" pitchFamily="2" charset="0"/>
                <a:cs typeface="Helvetica Neue LT GEO 65 Medium" pitchFamily="2" charset="0"/>
              </a:rPr>
              <a:t>რა ვიცით </a:t>
            </a:r>
            <a:r>
              <a:rPr lang="ka-GE" sz="3200" b="1" dirty="0" smtClean="0">
                <a:solidFill>
                  <a:srgbClr val="009CA8"/>
                </a:solidFill>
                <a:latin typeface="Helvetica Neue LT GEO 65 Medium" pitchFamily="2" charset="0"/>
                <a:cs typeface="Helvetica Neue LT GEO 65 Medium" pitchFamily="2" charset="0"/>
              </a:rPr>
              <a:t>ფულის შესახებ?</a:t>
            </a:r>
            <a:endParaRPr lang="ka-GE" sz="3200" b="1" dirty="0">
              <a:solidFill>
                <a:srgbClr val="009CA8"/>
              </a:solidFill>
              <a:latin typeface="Helvetica Neue LT GEO 65 Medium" pitchFamily="2" charset="0"/>
              <a:cs typeface="Helvetica Neue LT GEO 65 Medium" pitchFamily="2" charset="0"/>
            </a:endParaRPr>
          </a:p>
        </p:txBody>
      </p:sp>
      <p:pic>
        <p:nvPicPr>
          <p:cNvPr id="1026" name="Picture 2" descr="ლარის სიმბოლო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990" y="3185247"/>
            <a:ext cx="2854967" cy="306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71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208" y="1175780"/>
            <a:ext cx="4011733" cy="4396579"/>
          </a:xfrm>
          <a:prstGeom prst="rect">
            <a:avLst/>
          </a:prstGeom>
        </p:spPr>
      </p:pic>
      <p:pic>
        <p:nvPicPr>
          <p:cNvPr id="9" name="Content Placeholder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7" y="6254337"/>
            <a:ext cx="946520" cy="58405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14524" y="1"/>
            <a:ext cx="11353800" cy="8385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3200" b="1" dirty="0" smtClean="0">
                <a:solidFill>
                  <a:prstClr val="black"/>
                </a:solidFill>
                <a:latin typeface="Helvetica Neue LT GEO 65 Medium" pitchFamily="2" charset="0"/>
                <a:cs typeface="Helvetica Neue LT GEO 65 Medium" pitchFamily="2" charset="0"/>
              </a:rPr>
              <a:t>საიდან მოდის </a:t>
            </a:r>
            <a:r>
              <a:rPr lang="ka-GE" sz="3200" b="1" dirty="0" smtClean="0">
                <a:solidFill>
                  <a:srgbClr val="009CA8"/>
                </a:solidFill>
                <a:latin typeface="Helvetica Neue LT GEO 65 Medium" pitchFamily="2" charset="0"/>
                <a:cs typeface="Helvetica Neue LT GEO 65 Medium" pitchFamily="2" charset="0"/>
              </a:rPr>
              <a:t>ფული?</a:t>
            </a:r>
            <a:endParaRPr lang="ka-GE" sz="3200" b="1" dirty="0">
              <a:solidFill>
                <a:srgbClr val="009CA8"/>
              </a:solidFill>
              <a:latin typeface="Helvetica Neue LT GEO 65 Medium" pitchFamily="2" charset="0"/>
              <a:cs typeface="Helvetica Neue LT GEO 65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03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5861" y="2008223"/>
            <a:ext cx="9820275" cy="2867025"/>
          </a:xfrm>
          <a:prstGeom prst="rect">
            <a:avLst/>
          </a:prstGeom>
        </p:spPr>
      </p:pic>
      <p:pic>
        <p:nvPicPr>
          <p:cNvPr id="10" name="Content Placeholder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7" y="6254337"/>
            <a:ext cx="946520" cy="58405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14524" y="1"/>
            <a:ext cx="11353800" cy="8385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3200" b="1" dirty="0" smtClean="0">
                <a:solidFill>
                  <a:prstClr val="black"/>
                </a:solidFill>
                <a:latin typeface="Helvetica Neue LT GEO 65 Medium" pitchFamily="2" charset="0"/>
                <a:cs typeface="Helvetica Neue LT GEO 65 Medium" pitchFamily="2" charset="0"/>
              </a:rPr>
              <a:t>რა კავშირია ამ 3 </a:t>
            </a:r>
            <a:r>
              <a:rPr lang="ka-GE" sz="3200" b="1" dirty="0" smtClean="0">
                <a:solidFill>
                  <a:srgbClr val="009CA8"/>
                </a:solidFill>
                <a:latin typeface="Helvetica Neue LT GEO 65 Medium" pitchFamily="2" charset="0"/>
                <a:cs typeface="Helvetica Neue LT GEO 65 Medium" pitchFamily="2" charset="0"/>
              </a:rPr>
              <a:t>ნივთს შორის?</a:t>
            </a:r>
            <a:endParaRPr lang="ka-GE" sz="3200" b="1" dirty="0">
              <a:solidFill>
                <a:srgbClr val="009CA8"/>
              </a:solidFill>
              <a:latin typeface="Helvetica Neue LT GEO 65 Medium" pitchFamily="2" charset="0"/>
              <a:cs typeface="Helvetica Neue LT GEO 65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32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301395" y="1465106"/>
            <a:ext cx="2923458" cy="1540001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0" i="0" u="none" strike="noStrike" kern="1200" cap="none" spc="0" normalizeH="0" baseline="0" noProof="0" dirty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მონეტები უფრო ადრე გაჩნდა თუ ბანკნოტები?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8443753" y="1465106"/>
            <a:ext cx="2942008" cy="1540001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0" i="0" u="none" strike="noStrike" kern="1200" cap="none" spc="0" normalizeH="0" baseline="0" noProof="0" dirty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როდის მოიჭრა პირველი ქართული მონეტა?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" name="Picture 2" descr="Image result for lydia first co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55" y="4163381"/>
            <a:ext cx="2960557" cy="1450674"/>
          </a:xfrm>
          <a:prstGeom prst="rect">
            <a:avLst/>
          </a:prstGeom>
          <a:noFill/>
          <a:ln w="28575">
            <a:solidFill>
              <a:srgbClr val="009CA8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869" y="4163381"/>
            <a:ext cx="2916892" cy="1450674"/>
          </a:xfrm>
          <a:prstGeom prst="rect">
            <a:avLst/>
          </a:prstGeom>
          <a:ln w="28575">
            <a:solidFill>
              <a:srgbClr val="009CA8"/>
            </a:solidFill>
            <a:prstDash val="sysDot"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8778" y="2157412"/>
            <a:ext cx="4591050" cy="2543175"/>
          </a:xfrm>
          <a:prstGeom prst="rect">
            <a:avLst/>
          </a:prstGeom>
        </p:spPr>
      </p:pic>
      <p:pic>
        <p:nvPicPr>
          <p:cNvPr id="16" name="Content Placeholder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7" y="6254337"/>
            <a:ext cx="946520" cy="58405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14524" y="1"/>
            <a:ext cx="11353800" cy="8385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3200" b="1" dirty="0" smtClean="0">
                <a:solidFill>
                  <a:prstClr val="black"/>
                </a:solidFill>
                <a:latin typeface="Helvetica Neue LT GEO 65 Medium" pitchFamily="2" charset="0"/>
                <a:cs typeface="Helvetica Neue LT GEO 65 Medium" pitchFamily="2" charset="0"/>
              </a:rPr>
              <a:t>როგორია </a:t>
            </a:r>
            <a:r>
              <a:rPr lang="ka-GE" sz="3200" b="1" dirty="0" smtClean="0">
                <a:solidFill>
                  <a:srgbClr val="009CA8"/>
                </a:solidFill>
                <a:latin typeface="Helvetica Neue LT GEO 65 Medium" pitchFamily="2" charset="0"/>
                <a:cs typeface="Helvetica Neue LT GEO 65 Medium" pitchFamily="2" charset="0"/>
              </a:rPr>
              <a:t>ფულის ისტორია?</a:t>
            </a:r>
            <a:endParaRPr lang="ka-GE" sz="3200" b="1" dirty="0">
              <a:solidFill>
                <a:srgbClr val="009CA8"/>
              </a:solidFill>
              <a:latin typeface="Helvetica Neue LT GEO 65 Medium" pitchFamily="2" charset="0"/>
              <a:cs typeface="Helvetica Neue LT GEO 65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31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C9CECDEB-1A78-454F-BF9A-7560C6818317}"/>
              </a:ext>
            </a:extLst>
          </p:cNvPr>
          <p:cNvSpPr/>
          <p:nvPr/>
        </p:nvSpPr>
        <p:spPr>
          <a:xfrm>
            <a:off x="607464" y="1455199"/>
            <a:ext cx="5888586" cy="971242"/>
          </a:xfrm>
          <a:prstGeom prst="roundRect">
            <a:avLst/>
          </a:prstGeom>
          <a:solidFill>
            <a:srgbClr val="009CA8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Helvetica Neue LT GEO 65 Medium" panose="020B0604020202020204" pitchFamily="2" charset="0"/>
              </a:rPr>
              <a:t>რომელ ქვეყანაში გამოიგონეს ქაღალდის ფული?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 Light" panose="020F0302020204030204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9" name="Rectangle: Rounded Corners 39">
            <a:extLst>
              <a:ext uri="{FF2B5EF4-FFF2-40B4-BE49-F238E27FC236}">
                <a16:creationId xmlns:a16="http://schemas.microsoft.com/office/drawing/2014/main" id="{C9CECDEB-1A78-454F-BF9A-7560C6818317}"/>
              </a:ext>
            </a:extLst>
          </p:cNvPr>
          <p:cNvSpPr/>
          <p:nvPr/>
        </p:nvSpPr>
        <p:spPr>
          <a:xfrm>
            <a:off x="607464" y="3020727"/>
            <a:ext cx="5888586" cy="971242"/>
          </a:xfrm>
          <a:prstGeom prst="roundRect">
            <a:avLst/>
          </a:prstGeom>
          <a:solidFill>
            <a:srgbClr val="009CA8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Helvetica Neue LT GEO 65 Medium" panose="020B0604020202020204" pitchFamily="2" charset="0"/>
              </a:rPr>
              <a:t>რატომ გამოიგონეს ქაღალდის ფული?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 Light" panose="020F0302020204030204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0" name="Rectangle: Rounded Corners 39">
            <a:extLst>
              <a:ext uri="{FF2B5EF4-FFF2-40B4-BE49-F238E27FC236}">
                <a16:creationId xmlns:a16="http://schemas.microsoft.com/office/drawing/2014/main" id="{C9CECDEB-1A78-454F-BF9A-7560C6818317}"/>
              </a:ext>
            </a:extLst>
          </p:cNvPr>
          <p:cNvSpPr/>
          <p:nvPr/>
        </p:nvSpPr>
        <p:spPr>
          <a:xfrm>
            <a:off x="607464" y="4540190"/>
            <a:ext cx="5888586" cy="971242"/>
          </a:xfrm>
          <a:prstGeom prst="roundRect">
            <a:avLst/>
          </a:prstGeom>
          <a:solidFill>
            <a:srgbClr val="009CA8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Helvetica Neue LT GEO 65 Medium" panose="020B0604020202020204" pitchFamily="2" charset="0"/>
              </a:rPr>
              <a:t>კიდევ რა ფორმა აქვს დღევანდელ ფულს?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 Light" panose="020F0302020204030204"/>
              <a:ea typeface="+mn-ea"/>
              <a:cs typeface="Helvetica Neue LT GEO 65 Medium" panose="020B0604020202020204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797" y="2541418"/>
            <a:ext cx="1945426" cy="1929859"/>
          </a:xfrm>
          <a:prstGeom prst="rect">
            <a:avLst/>
          </a:prstGeom>
          <a:ln w="28575">
            <a:solidFill>
              <a:srgbClr val="FF9D00"/>
            </a:solidFill>
            <a:prstDash val="sysDot"/>
          </a:ln>
        </p:spPr>
      </p:pic>
      <p:pic>
        <p:nvPicPr>
          <p:cNvPr id="12" name="Picture 4" descr="573 Great Wall Of China Illustrations &amp;amp;amp; Clip Art - iStoc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216" y="975890"/>
            <a:ext cx="1929859" cy="1929859"/>
          </a:xfrm>
          <a:prstGeom prst="rect">
            <a:avLst/>
          </a:prstGeom>
          <a:noFill/>
          <a:ln w="28575">
            <a:solidFill>
              <a:srgbClr val="FF9D00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4,429 Credit Cards Stack Illustrations &amp;amp;amp; Clip Art - iStoc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217" y="3991969"/>
            <a:ext cx="1929858" cy="1929859"/>
          </a:xfrm>
          <a:prstGeom prst="rect">
            <a:avLst/>
          </a:prstGeom>
          <a:noFill/>
          <a:ln w="28575">
            <a:solidFill>
              <a:srgbClr val="FF9D00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ontent Placeholder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7" y="6254337"/>
            <a:ext cx="946520" cy="584057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414524" y="1"/>
            <a:ext cx="11353800" cy="8385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3200" b="1" dirty="0" smtClean="0">
                <a:solidFill>
                  <a:prstClr val="black"/>
                </a:solidFill>
                <a:latin typeface="Helvetica Neue LT GEO 65 Medium" pitchFamily="2" charset="0"/>
                <a:cs typeface="Helvetica Neue LT GEO 65 Medium" pitchFamily="2" charset="0"/>
              </a:rPr>
              <a:t>როგორ ვითარდებოდა </a:t>
            </a:r>
            <a:r>
              <a:rPr lang="ka-GE" sz="3200" b="1" dirty="0" smtClean="0">
                <a:solidFill>
                  <a:srgbClr val="009CA8"/>
                </a:solidFill>
                <a:latin typeface="Helvetica Neue LT GEO 65 Medium" pitchFamily="2" charset="0"/>
                <a:cs typeface="Helvetica Neue LT GEO 65 Medium" pitchFamily="2" charset="0"/>
              </a:rPr>
              <a:t>ფული?</a:t>
            </a:r>
            <a:endParaRPr lang="ka-GE" sz="3200" b="1" dirty="0">
              <a:solidFill>
                <a:srgbClr val="009CA8"/>
              </a:solidFill>
              <a:latin typeface="Helvetica Neue LT GEO 65 Medium" pitchFamily="2" charset="0"/>
              <a:cs typeface="Helvetica Neue LT GEO 65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59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895" y="-7038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a-GE" sz="3200" b="1" dirty="0">
                <a:solidFill>
                  <a:prstClr val="black"/>
                </a:solidFill>
                <a:latin typeface="Helvetica Neue LT GEO 65 Medium" pitchFamily="2" charset="0"/>
                <a:cs typeface="Helvetica Neue LT GEO 65 Medium" pitchFamily="2" charset="0"/>
              </a:rPr>
              <a:t>რა უნდა ვიცოდეთ </a:t>
            </a:r>
            <a:r>
              <a:rPr lang="ka-GE" sz="3200" b="1" dirty="0">
                <a:solidFill>
                  <a:srgbClr val="009CA8"/>
                </a:solidFill>
                <a:latin typeface="Helvetica Neue LT GEO 65 Medium" pitchFamily="2" charset="0"/>
                <a:cs typeface="Helvetica Neue LT GEO 65 Medium" pitchFamily="2" charset="0"/>
              </a:rPr>
              <a:t>საბანკო ბარათზე?</a:t>
            </a:r>
          </a:p>
        </p:txBody>
      </p:sp>
      <p:sp>
        <p:nvSpPr>
          <p:cNvPr id="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269598" y="2027221"/>
            <a:ext cx="4358790" cy="816668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იყენებთ საბანკო ბარათს?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269598" y="3807343"/>
            <a:ext cx="4718386" cy="1186347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რა ინფორმაციაა დატანილი საბანკო ბარათზე?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5158596" y="1035319"/>
            <a:ext cx="2134967" cy="765937"/>
          </a:xfrm>
          <a:prstGeom prst="ellipse">
            <a:avLst/>
          </a:prstGeom>
          <a:noFill/>
          <a:ln>
            <a:solidFill>
              <a:srgbClr val="FF9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E5BB4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ბანკის დასახელება</a:t>
            </a:r>
            <a:endParaRPr kumimoji="0" lang="ka-GE" sz="1800" b="1" i="0" u="none" strike="noStrike" kern="1200" cap="none" spc="0" normalizeH="0" baseline="0" noProof="0" dirty="0">
              <a:ln>
                <a:noFill/>
              </a:ln>
              <a:solidFill>
                <a:srgbClr val="8E5BB4"/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0" t="18727" r="16675" b="39625"/>
          <a:stretch/>
        </p:blipFill>
        <p:spPr>
          <a:xfrm>
            <a:off x="8016992" y="1017474"/>
            <a:ext cx="4102953" cy="5483755"/>
          </a:xfrm>
          <a:prstGeom prst="rect">
            <a:avLst/>
          </a:prstGeom>
        </p:spPr>
      </p:pic>
      <p:sp>
        <p:nvSpPr>
          <p:cNvPr id="12" name="Arc 11"/>
          <p:cNvSpPr/>
          <p:nvPr/>
        </p:nvSpPr>
        <p:spPr>
          <a:xfrm>
            <a:off x="4500180" y="1244119"/>
            <a:ext cx="6205391" cy="1101552"/>
          </a:xfrm>
          <a:prstGeom prst="arc">
            <a:avLst>
              <a:gd name="adj1" fmla="val 14680662"/>
              <a:gd name="adj2" fmla="val 21563035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a-G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834673" y="2045457"/>
            <a:ext cx="1705510" cy="685157"/>
          </a:xfrm>
          <a:prstGeom prst="ellipse">
            <a:avLst/>
          </a:prstGeom>
          <a:noFill/>
          <a:ln>
            <a:solidFill>
              <a:srgbClr val="FF9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E5BB4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ბარათის ნომერი</a:t>
            </a:r>
            <a:endParaRPr kumimoji="0" lang="ka-GE" sz="1800" b="1" i="0" u="none" strike="noStrike" kern="1200" cap="none" spc="0" normalizeH="0" baseline="0" noProof="0" dirty="0">
              <a:ln>
                <a:noFill/>
              </a:ln>
              <a:solidFill>
                <a:srgbClr val="8E5BB4"/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7509262" y="2440744"/>
            <a:ext cx="754350" cy="39484"/>
          </a:xfrm>
          <a:prstGeom prst="line">
            <a:avLst/>
          </a:prstGeom>
          <a:ln>
            <a:solidFill>
              <a:srgbClr val="FF9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5374345" y="3125341"/>
            <a:ext cx="2165838" cy="956996"/>
          </a:xfrm>
          <a:prstGeom prst="ellipse">
            <a:avLst/>
          </a:prstGeom>
          <a:noFill/>
          <a:ln>
            <a:solidFill>
              <a:srgbClr val="FF9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E5BB4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ბარათის მოქმედების ვადა</a:t>
            </a:r>
            <a:endParaRPr kumimoji="0" lang="ka-GE" sz="1800" b="1" i="0" u="none" strike="noStrike" kern="1200" cap="none" spc="0" normalizeH="0" baseline="0" noProof="0" dirty="0">
              <a:ln>
                <a:noFill/>
              </a:ln>
              <a:solidFill>
                <a:srgbClr val="8E5BB4"/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7437428" y="2740398"/>
            <a:ext cx="2025071" cy="639034"/>
          </a:xfrm>
          <a:prstGeom prst="line">
            <a:avLst/>
          </a:prstGeom>
          <a:ln>
            <a:solidFill>
              <a:srgbClr val="FF9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5374345" y="4515192"/>
            <a:ext cx="2165838" cy="956996"/>
          </a:xfrm>
          <a:prstGeom prst="ellipse">
            <a:avLst/>
          </a:prstGeom>
          <a:noFill/>
          <a:ln>
            <a:solidFill>
              <a:srgbClr val="FF9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E5BB4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ბარათის მფლობელის სახელი</a:t>
            </a:r>
            <a:endParaRPr kumimoji="0" lang="ka-GE" sz="1800" b="1" i="0" u="none" strike="noStrike" kern="1200" cap="none" spc="0" normalizeH="0" baseline="0" noProof="0" dirty="0">
              <a:ln>
                <a:noFill/>
              </a:ln>
              <a:solidFill>
                <a:srgbClr val="8E5BB4"/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7602876" y="3334250"/>
            <a:ext cx="940504" cy="1350766"/>
          </a:xfrm>
          <a:prstGeom prst="line">
            <a:avLst/>
          </a:prstGeom>
          <a:ln>
            <a:solidFill>
              <a:srgbClr val="FF9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191316" y="5794024"/>
            <a:ext cx="1705510" cy="685157"/>
          </a:xfrm>
          <a:prstGeom prst="ellipse">
            <a:avLst/>
          </a:prstGeom>
          <a:noFill/>
          <a:ln>
            <a:solidFill>
              <a:srgbClr val="FF9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E5BB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CVV</a:t>
            </a:r>
            <a:r>
              <a:rPr kumimoji="0" lang="ka-G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E5BB4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 კოდი</a:t>
            </a:r>
            <a:endParaRPr kumimoji="0" lang="ka-GE" sz="1800" b="1" i="0" u="none" strike="noStrike" kern="1200" cap="none" spc="0" normalizeH="0" baseline="0" noProof="0" dirty="0">
              <a:ln>
                <a:noFill/>
              </a:ln>
              <a:solidFill>
                <a:srgbClr val="8E5BB4"/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9888671" y="4685016"/>
            <a:ext cx="359596" cy="271515"/>
          </a:xfrm>
          <a:prstGeom prst="ellipse">
            <a:avLst/>
          </a:prstGeom>
          <a:noFill/>
          <a:ln>
            <a:solidFill>
              <a:srgbClr val="FF9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a-G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7723644" y="4993690"/>
            <a:ext cx="2165027" cy="800334"/>
          </a:xfrm>
          <a:prstGeom prst="line">
            <a:avLst/>
          </a:prstGeom>
          <a:ln>
            <a:solidFill>
              <a:srgbClr val="FF9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19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2" grpId="0" animBg="1"/>
      <p:bldP spid="16" grpId="0" animBg="1"/>
      <p:bldP spid="24" grpId="0" animBg="1"/>
      <p:bldP spid="30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WrappedLabelHistory xmlns:xsd="http://www.w3.org/2001/XMLSchema" xmlns:xsi="http://www.w3.org/2001/XMLSchema-instance" xmlns="http://www.boldonjames.com/2016/02/Classifier/internal/wrappedLabelHistory">
  <Value>PD94bWwgdmVyc2lvbj0iMS4wIiBlbmNvZGluZz0idXMtYXNjaWkiPz48bGFiZWxIaXN0b3J5IHhtbG5zOnhzZD0iaHR0cDovL3d3dy53My5vcmcvMjAwMS9YTUxTY2hlbWEiIHhtbG5zOnhzaT0iaHR0cDovL3d3dy53My5vcmcvMjAwMS9YTUxTY2hlbWEtaW5zdGFuY2UiIHhtbG5zPSJodHRwOi8vd3d3LmJvbGRvbmphbWVzLmNvbS8yMDE2LzAyL0NsYXNzaWZpZXIvaW50ZXJuYWwvbGFiZWxIaXN0b3J5Ij48aXRlbT48c2lzbCBzaXNsVmVyc2lvbj0iMCIgcG9saWN5PSI1YWIwMjdlMy05N2Y1LTRmMmItYjI0Mi0xODlmODRmMWJmZmUiIG9yaWdpbj0idXNlclNlbGVjdGVkIiAvPjxVc2VyTmFtZT5TRUJcbXZhdGl0YWR6ZTwvVXNlck5hbWU+PERhdGVUaW1lPjMvMTUvMjAyMyAxMjo0MDo1OSBBTTwvRGF0ZVRpbWU+PExhYmVsU3RyaW5nPlRoaXMgaXRlbSBoYXMgbm8gY2xhc3NpZmljYXRpb248L0xhYmVsU3RyaW5nPjwvaXRlbT48L2xhYmVsSGlzdG9yeT4=</Value>
</WrappedLabelHistory>
</file>

<file path=customXml/item2.xml><?xml version="1.0" encoding="utf-8"?>
<sisl xmlns:xsd="http://www.w3.org/2001/XMLSchema" xmlns:xsi="http://www.w3.org/2001/XMLSchema-instance" xmlns="http://www.boldonjames.com/2008/01/sie/internal/label" sislVersion="0" policy="5ab027e3-97f5-4f2b-b242-189f84f1bffe" origin="userSelected"/>
</file>

<file path=customXml/itemProps1.xml><?xml version="1.0" encoding="utf-8"?>
<ds:datastoreItem xmlns:ds="http://schemas.openxmlformats.org/officeDocument/2006/customXml" ds:itemID="{9355EDC8-33F4-4BF9-A538-AB16AC1AA9AE}">
  <ds:schemaRefs>
    <ds:schemaRef ds:uri="http://www.w3.org/2001/XMLSchema"/>
    <ds:schemaRef ds:uri="http://www.boldonjames.com/2016/02/Classifier/internal/wrappedLabelHistory"/>
  </ds:schemaRefs>
</ds:datastoreItem>
</file>

<file path=customXml/itemProps2.xml><?xml version="1.0" encoding="utf-8"?>
<ds:datastoreItem xmlns:ds="http://schemas.openxmlformats.org/officeDocument/2006/customXml" ds:itemID="{D3F23EDE-B62B-47F8-B690-63BA1F6EF2E1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2776</TotalTime>
  <Words>255</Words>
  <Application>Microsoft Office PowerPoint</Application>
  <PresentationFormat>Widescreen</PresentationFormat>
  <Paragraphs>60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FiraGO</vt:lpstr>
      <vt:lpstr>Helvetica Neue LT GEO 65 Medium</vt:lpstr>
      <vt:lpstr>Sylfaen</vt:lpstr>
      <vt:lpstr>Office Theme</vt:lpstr>
      <vt:lpstr>დაიცავი შენი ფული, დაიცავი შენი მომავალი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რა უნდა ვიცოდეთ საბანკო ბარათზე?</vt:lpstr>
      <vt:lpstr>PowerPoint Presentation</vt:lpstr>
      <vt:lpstr>PowerPoint Presentation</vt:lpstr>
      <vt:lpstr>„დაიცავი შენი ფული, დაიცავი შენი მომავალი“</vt:lpstr>
      <vt:lpstr>მადლობა ყურადღებისთვის!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Mariam Vatitadze</dc:creator>
  <cp:lastModifiedBy>Sophiko Mamniashvili</cp:lastModifiedBy>
  <cp:revision>116</cp:revision>
  <dcterms:created xsi:type="dcterms:W3CDTF">2023-03-14T21:26:28Z</dcterms:created>
  <dcterms:modified xsi:type="dcterms:W3CDTF">2024-03-18T10:12:09Z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1fa3533e-7dba-4217-95b5-daab0b9a6ed9</vt:lpwstr>
  </property>
  <property fmtid="{D5CDD505-2E9C-101B-9397-08002B2CF9AE}" pid="3" name="bjDocumentSecurityLabel">
    <vt:lpwstr>This item has no classification</vt:lpwstr>
  </property>
  <property fmtid="{D5CDD505-2E9C-101B-9397-08002B2CF9AE}" pid="4" name="bjClsUserRVM">
    <vt:lpwstr>[]</vt:lpwstr>
  </property>
  <property fmtid="{D5CDD505-2E9C-101B-9397-08002B2CF9AE}" pid="5" name="bjSaver">
    <vt:lpwstr>1Msko4rJRlEkIpx+fiQCYqZai+q5O2cY</vt:lpwstr>
  </property>
  <property fmtid="{D5CDD505-2E9C-101B-9397-08002B2CF9AE}" pid="6" name="bjLabelHistoryID">
    <vt:lpwstr>{9355EDC8-33F4-4BF9-A538-AB16AC1AA9AE}</vt:lpwstr>
  </property>
</Properties>
</file>